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77" r:id="rId5"/>
    <p:sldId id="260" r:id="rId6"/>
    <p:sldId id="261" r:id="rId7"/>
    <p:sldId id="262" r:id="rId8"/>
    <p:sldId id="263" r:id="rId9"/>
    <p:sldId id="264" r:id="rId10"/>
    <p:sldId id="265" r:id="rId11"/>
    <p:sldId id="266" r:id="rId12"/>
    <p:sldId id="267" r:id="rId13"/>
    <p:sldId id="268" r:id="rId14"/>
    <p:sldId id="275" r:id="rId15"/>
    <p:sldId id="276" r:id="rId16"/>
    <p:sldId id="269" r:id="rId17"/>
    <p:sldId id="274" r:id="rId18"/>
    <p:sldId id="270" r:id="rId19"/>
    <p:sldId id="271" r:id="rId20"/>
    <p:sldId id="394" r:id="rId21"/>
    <p:sldId id="279" r:id="rId22"/>
    <p:sldId id="281" r:id="rId23"/>
    <p:sldId id="282" r:id="rId24"/>
    <p:sldId id="283" r:id="rId25"/>
    <p:sldId id="284" r:id="rId26"/>
    <p:sldId id="280" r:id="rId27"/>
    <p:sldId id="285" r:id="rId28"/>
    <p:sldId id="286" r:id="rId29"/>
    <p:sldId id="287" r:id="rId30"/>
    <p:sldId id="289" r:id="rId31"/>
    <p:sldId id="290" r:id="rId32"/>
    <p:sldId id="291" r:id="rId33"/>
    <p:sldId id="292" r:id="rId34"/>
    <p:sldId id="293" r:id="rId35"/>
    <p:sldId id="295" r:id="rId36"/>
    <p:sldId id="296" r:id="rId37"/>
    <p:sldId id="395" r:id="rId38"/>
    <p:sldId id="297" r:id="rId39"/>
    <p:sldId id="299" r:id="rId40"/>
    <p:sldId id="300" r:id="rId41"/>
    <p:sldId id="298" r:id="rId42"/>
    <p:sldId id="301" r:id="rId43"/>
    <p:sldId id="302" r:id="rId44"/>
    <p:sldId id="303" r:id="rId45"/>
    <p:sldId id="304" r:id="rId46"/>
    <p:sldId id="305" r:id="rId47"/>
    <p:sldId id="307" r:id="rId48"/>
    <p:sldId id="308" r:id="rId49"/>
    <p:sldId id="309" r:id="rId50"/>
    <p:sldId id="310" r:id="rId51"/>
    <p:sldId id="311" r:id="rId52"/>
    <p:sldId id="313" r:id="rId53"/>
    <p:sldId id="314" r:id="rId54"/>
    <p:sldId id="316" r:id="rId55"/>
    <p:sldId id="317" r:id="rId56"/>
    <p:sldId id="318" r:id="rId57"/>
    <p:sldId id="319" r:id="rId58"/>
    <p:sldId id="323" r:id="rId59"/>
    <p:sldId id="324" r:id="rId60"/>
    <p:sldId id="325" r:id="rId61"/>
    <p:sldId id="332" r:id="rId62"/>
    <p:sldId id="392" r:id="rId63"/>
    <p:sldId id="393" r:id="rId64"/>
    <p:sldId id="326" r:id="rId65"/>
    <p:sldId id="327" r:id="rId66"/>
    <p:sldId id="328"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smtClean="0"/>
              <a:t>Click to edit Master title style</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texto vertical"/>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n-US" smtClean="0"/>
              <a:t>Click to edit Master title style</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5" name="Rectangle 5"/>
          <p:cNvSpPr>
            <a:spLocks noGrp="1" noChangeArrowheads="1"/>
          </p:cNvSpPr>
          <p:nvPr>
            <p:ph type="ftr" sz="quarter" idx="11"/>
          </p:nvPr>
        </p:nvSpPr>
        <p:spPr>
          <a:ln/>
        </p:spPr>
        <p:txBody>
          <a:bodyPr/>
          <a:lstStyle>
            <a:lvl1pPr>
              <a:defRPr/>
            </a:lvl1pPr>
          </a:lstStyle>
          <a:p>
            <a:endParaRPr lang="en-US" dirty="0"/>
          </a:p>
        </p:txBody>
      </p:sp>
      <p:sp>
        <p:nvSpPr>
          <p:cNvPr id="6"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n-US" smtClean="0"/>
              <a:t>Click to edit Master title style</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7"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8" name="Rectangle 5"/>
          <p:cNvSpPr>
            <a:spLocks noGrp="1" noChangeArrowheads="1"/>
          </p:cNvSpPr>
          <p:nvPr>
            <p:ph type="ftr" sz="quarter" idx="11"/>
          </p:nvPr>
        </p:nvSpPr>
        <p:spPr>
          <a:ln/>
        </p:spPr>
        <p:txBody>
          <a:bodyPr/>
          <a:lstStyle>
            <a:lvl1pPr>
              <a:defRPr/>
            </a:lvl1pPr>
          </a:lstStyle>
          <a:p>
            <a:endParaRPr lang="en-US" dirty="0"/>
          </a:p>
        </p:txBody>
      </p:sp>
      <p:sp>
        <p:nvSpPr>
          <p:cNvPr id="9"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UY"/>
          </a:p>
        </p:txBody>
      </p:sp>
      <p:sp>
        <p:nvSpPr>
          <p:cNvPr id="3"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4" name="Rectangle 5"/>
          <p:cNvSpPr>
            <a:spLocks noGrp="1" noChangeArrowheads="1"/>
          </p:cNvSpPr>
          <p:nvPr>
            <p:ph type="ftr" sz="quarter" idx="11"/>
          </p:nvPr>
        </p:nvSpPr>
        <p:spPr>
          <a:ln/>
        </p:spPr>
        <p:txBody>
          <a:bodyPr/>
          <a:lstStyle>
            <a:lvl1pPr>
              <a:defRPr/>
            </a:lvl1pPr>
          </a:lstStyle>
          <a:p>
            <a:endParaRPr lang="en-US" dirty="0"/>
          </a:p>
        </p:txBody>
      </p:sp>
      <p:sp>
        <p:nvSpPr>
          <p:cNvPr id="5"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3" name="Rectangle 5"/>
          <p:cNvSpPr>
            <a:spLocks noGrp="1" noChangeArrowheads="1"/>
          </p:cNvSpPr>
          <p:nvPr>
            <p:ph type="ftr" sz="quarter" idx="11"/>
          </p:nvPr>
        </p:nvSpPr>
        <p:spPr>
          <a:ln/>
        </p:spPr>
        <p:txBody>
          <a:bodyPr/>
          <a:lstStyle>
            <a:lvl1pPr>
              <a:defRPr/>
            </a:lvl1pPr>
          </a:lstStyle>
          <a:p>
            <a:endParaRPr lang="en-US" dirty="0"/>
          </a:p>
        </p:txBody>
      </p:sp>
      <p:sp>
        <p:nvSpPr>
          <p:cNvPr id="4"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s-UY"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5BFC6D-49D6-4A45-BC75-BEF4510F6CAC}" type="datetimeFigureOut">
              <a:rPr lang="en-US" smtClean="0"/>
              <a:pPr/>
              <a:t>10/31/2023</a:t>
            </a:fld>
            <a:endParaRPr lang="en-US" dirty="0"/>
          </a:p>
        </p:txBody>
      </p:sp>
      <p:sp>
        <p:nvSpPr>
          <p:cNvPr id="6" name="Rectangle 5"/>
          <p:cNvSpPr>
            <a:spLocks noGrp="1" noChangeArrowheads="1"/>
          </p:cNvSpPr>
          <p:nvPr>
            <p:ph type="ftr" sz="quarter" idx="11"/>
          </p:nvPr>
        </p:nvSpPr>
        <p:spPr>
          <a:ln/>
        </p:spPr>
        <p:txBody>
          <a:bodyPr/>
          <a:lstStyle>
            <a:lvl1pPr>
              <a:defRPr/>
            </a:lvl1pPr>
          </a:lstStyle>
          <a:p>
            <a:endParaRPr lang="en-US" dirty="0"/>
          </a:p>
        </p:txBody>
      </p:sp>
      <p:sp>
        <p:nvSpPr>
          <p:cNvPr id="7" name="Rectangle 6"/>
          <p:cNvSpPr>
            <a:spLocks noGrp="1" noChangeArrowheads="1"/>
          </p:cNvSpPr>
          <p:nvPr>
            <p:ph type="sldNum" sz="quarter" idx="12"/>
          </p:nvPr>
        </p:nvSpPr>
        <p:spPr>
          <a:ln/>
        </p:spPr>
        <p:txBody>
          <a:bodyPr/>
          <a:lstStyle>
            <a:lvl1pPr>
              <a:defRPr/>
            </a:lvl1pPr>
          </a:lstStyle>
          <a:p>
            <a:fld id="{485CDAE8-9A19-4103-BA2B-21EACE53771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E55BFC6D-49D6-4A45-BC75-BEF4510F6CAC}" type="datetimeFigureOut">
              <a:rPr lang="en-US" smtClean="0"/>
              <a:pPr/>
              <a:t>10/31/2023</a:t>
            </a:fld>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85CDAE8-9A19-4103-BA2B-21EACE53771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420888"/>
            <a:ext cx="9144000" cy="2304256"/>
          </a:xfrm>
        </p:spPr>
        <p:txBody>
          <a:bodyPr/>
          <a:lstStyle/>
          <a:p>
            <a:r>
              <a:rPr lang="en-US" b="1" dirty="0">
                <a:solidFill>
                  <a:schemeClr val="tx1"/>
                </a:solidFill>
                <a:latin typeface="Calibri" pitchFamily="34" charset="0"/>
                <a:cs typeface="Calibri" pitchFamily="34" charset="0"/>
              </a:rPr>
              <a:t>Physiology of excitable tissues</a:t>
            </a:r>
          </a:p>
        </p:txBody>
      </p:sp>
      <p:sp>
        <p:nvSpPr>
          <p:cNvPr id="3" name="Subtitle 2"/>
          <p:cNvSpPr>
            <a:spLocks noGrp="1"/>
          </p:cNvSpPr>
          <p:nvPr>
            <p:ph type="subTitle" idx="1"/>
          </p:nvPr>
        </p:nvSpPr>
        <p:spPr>
          <a:xfrm>
            <a:off x="1371600" y="5157192"/>
            <a:ext cx="6400800" cy="1152128"/>
          </a:xfrm>
        </p:spPr>
        <p:txBody>
          <a:bodyPr/>
          <a:lstStyle/>
          <a:p>
            <a:pPr>
              <a:spcBef>
                <a:spcPts val="0"/>
              </a:spcBef>
            </a:pPr>
            <a:r>
              <a:rPr lang="en-US" sz="2400" dirty="0">
                <a:latin typeface="Calibri" pitchFamily="34" charset="0"/>
                <a:cs typeface="Calibri" pitchFamily="34" charset="0"/>
              </a:rPr>
              <a:t>Department of </a:t>
            </a:r>
            <a:r>
              <a:rPr lang="en-US" sz="2400" dirty="0" smtClean="0">
                <a:latin typeface="Calibri" pitchFamily="34" charset="0"/>
                <a:cs typeface="Calibri" pitchFamily="34" charset="0"/>
              </a:rPr>
              <a:t>Physiology</a:t>
            </a:r>
          </a:p>
          <a:p>
            <a:pPr>
              <a:spcBef>
                <a:spcPts val="0"/>
              </a:spcBef>
            </a:pPr>
            <a:r>
              <a:rPr lang="en-US" sz="3600" b="1" dirty="0" smtClean="0">
                <a:latin typeface="Calibri" pitchFamily="34" charset="0"/>
                <a:cs typeface="Calibri" pitchFamily="34" charset="0"/>
              </a:rPr>
              <a:t>Ivan </a:t>
            </a:r>
            <a:r>
              <a:rPr lang="en-US" sz="3600" b="1" dirty="0">
                <a:latin typeface="Calibri" pitchFamily="34" charset="0"/>
                <a:cs typeface="Calibri" pitchFamily="34" charset="0"/>
              </a:rPr>
              <a:t>Srejović</a:t>
            </a:r>
          </a:p>
        </p:txBody>
      </p:sp>
      <p:sp>
        <p:nvSpPr>
          <p:cNvPr id="4" name="TextBox 3"/>
          <p:cNvSpPr txBox="1"/>
          <p:nvPr/>
        </p:nvSpPr>
        <p:spPr>
          <a:xfrm>
            <a:off x="2375756" y="797803"/>
            <a:ext cx="4392488" cy="830997"/>
          </a:xfrm>
          <a:prstGeom prst="rect">
            <a:avLst/>
          </a:prstGeom>
          <a:noFill/>
        </p:spPr>
        <p:txBody>
          <a:bodyPr wrap="square" rtlCol="0">
            <a:spAutoFit/>
          </a:bodyPr>
          <a:lstStyle/>
          <a:p>
            <a:pPr algn="ctr"/>
            <a:r>
              <a:rPr lang="en-US" sz="2400" dirty="0">
                <a:latin typeface="Calibri" pitchFamily="34" charset="0"/>
                <a:cs typeface="Calibri" pitchFamily="34" charset="0"/>
              </a:rPr>
              <a:t>Faculty of Medical </a:t>
            </a:r>
            <a:r>
              <a:rPr lang="en-US" sz="2400" dirty="0" smtClean="0">
                <a:latin typeface="Calibri" pitchFamily="34" charset="0"/>
                <a:cs typeface="Calibri" pitchFamily="34" charset="0"/>
              </a:rPr>
              <a:t>Sciences</a:t>
            </a:r>
          </a:p>
          <a:p>
            <a:pPr algn="ctr"/>
            <a:r>
              <a:rPr lang="en-US" sz="2400" dirty="0" smtClean="0">
                <a:latin typeface="Calibri" pitchFamily="34" charset="0"/>
                <a:cs typeface="Calibri" pitchFamily="34" charset="0"/>
              </a:rPr>
              <a:t>University </a:t>
            </a:r>
            <a:r>
              <a:rPr lang="en-US" sz="2400" dirty="0">
                <a:latin typeface="Calibri" pitchFamily="34" charset="0"/>
                <a:cs typeface="Calibri" pitchFamily="34" charset="0"/>
              </a:rPr>
              <a:t>of Kragujevac</a:t>
            </a:r>
          </a:p>
        </p:txBody>
      </p:sp>
      <p:pic>
        <p:nvPicPr>
          <p:cNvPr id="5" name="Picture 129" descr="Related image"/>
          <p:cNvPicPr>
            <a:picLocks noChangeAspect="1" noChangeArrowheads="1"/>
          </p:cNvPicPr>
          <p:nvPr/>
        </p:nvPicPr>
        <p:blipFill>
          <a:blip r:embed="rId2" cstate="print"/>
          <a:srcRect/>
          <a:stretch>
            <a:fillRect/>
          </a:stretch>
        </p:blipFill>
        <p:spPr bwMode="auto">
          <a:xfrm>
            <a:off x="1043608" y="332657"/>
            <a:ext cx="1188000" cy="1800200"/>
          </a:xfrm>
          <a:prstGeom prst="rect">
            <a:avLst/>
          </a:prstGeom>
          <a:noFill/>
        </p:spPr>
      </p:pic>
      <p:pic>
        <p:nvPicPr>
          <p:cNvPr id="6" name="Picture 6"/>
          <p:cNvPicPr>
            <a:picLocks noChangeAspect="1" noChangeArrowheads="1"/>
          </p:cNvPicPr>
          <p:nvPr/>
        </p:nvPicPr>
        <p:blipFill>
          <a:blip r:embed="rId3" cstate="print"/>
          <a:srcRect/>
          <a:stretch>
            <a:fillRect/>
          </a:stretch>
        </p:blipFill>
        <p:spPr bwMode="auto">
          <a:xfrm>
            <a:off x="6309741" y="332656"/>
            <a:ext cx="2222699" cy="1833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51520" y="908720"/>
            <a:ext cx="8640960" cy="5616624"/>
          </a:xfrm>
        </p:spPr>
        <p:txBody>
          <a:bodyPr/>
          <a:lstStyle/>
          <a:p>
            <a:r>
              <a:rPr lang="en-US" sz="2000" b="1" dirty="0" smtClean="0">
                <a:latin typeface="Calibri" pitchFamily="34" charset="0"/>
                <a:cs typeface="Calibri" pitchFamily="34" charset="0"/>
              </a:rPr>
              <a:t>Simple diffusion</a:t>
            </a:r>
            <a:r>
              <a:rPr lang="sr-Cyrl-RS" sz="2000" dirty="0" smtClean="0">
                <a:latin typeface="Calibri" pitchFamily="34" charset="0"/>
                <a:cs typeface="Calibri" pitchFamily="34" charset="0"/>
              </a:rPr>
              <a:t>: </a:t>
            </a:r>
          </a:p>
          <a:p>
            <a:pPr>
              <a:buNone/>
            </a:pPr>
            <a:r>
              <a:rPr lang="sr-Cyrl-RS" sz="1800" dirty="0" smtClean="0">
                <a:latin typeface="Calibri" pitchFamily="34" charset="0"/>
                <a:cs typeface="Calibri" pitchFamily="34" charset="0"/>
              </a:rPr>
              <a:t>- </a:t>
            </a:r>
            <a:r>
              <a:rPr lang="en-US" sz="1800" b="1" u="sng" dirty="0">
                <a:latin typeface="Calibri" pitchFamily="34" charset="0"/>
                <a:cs typeface="Calibri" pitchFamily="34" charset="0"/>
              </a:rPr>
              <a:t>does not require energy consumption </a:t>
            </a:r>
            <a:r>
              <a:rPr lang="en-US" sz="1800" dirty="0">
                <a:latin typeface="Calibri" pitchFamily="34" charset="0"/>
                <a:cs typeface="Calibri" pitchFamily="34" charset="0"/>
              </a:rPr>
              <a:t>- kinetic </a:t>
            </a:r>
            <a:r>
              <a:rPr lang="en-US" sz="1800" dirty="0" smtClean="0">
                <a:latin typeface="Calibri" pitchFamily="34" charset="0"/>
                <a:cs typeface="Calibri" pitchFamily="34" charset="0"/>
              </a:rPr>
              <a:t>energy</a:t>
            </a:r>
            <a:r>
              <a:rPr lang="sr-Cyrl-RS" sz="1800" dirty="0" smtClean="0">
                <a:latin typeface="Calibri" pitchFamily="34" charset="0"/>
                <a:cs typeface="Calibri" pitchFamily="34" charset="0"/>
              </a:rPr>
              <a:t>;</a:t>
            </a:r>
          </a:p>
          <a:p>
            <a:pPr>
              <a:buNone/>
            </a:pPr>
            <a:r>
              <a:rPr lang="en-US" sz="1800" dirty="0" smtClean="0">
                <a:latin typeface="Calibri" pitchFamily="34" charset="0"/>
                <a:cs typeface="Calibri" pitchFamily="34" charset="0"/>
              </a:rPr>
              <a:t>- takes </a:t>
            </a:r>
            <a:r>
              <a:rPr lang="en-US" sz="1800" dirty="0">
                <a:latin typeface="Calibri" pitchFamily="34" charset="0"/>
                <a:cs typeface="Calibri" pitchFamily="34" charset="0"/>
              </a:rPr>
              <a:t>place through the </a:t>
            </a:r>
            <a:r>
              <a:rPr lang="en-US" sz="1800" b="1" u="sng" dirty="0">
                <a:latin typeface="Calibri" pitchFamily="34" charset="0"/>
                <a:cs typeface="Calibri" pitchFamily="34" charset="0"/>
              </a:rPr>
              <a:t>lipid bilayer </a:t>
            </a:r>
            <a:r>
              <a:rPr lang="en-US" sz="1800" dirty="0">
                <a:latin typeface="Calibri" pitchFamily="34" charset="0"/>
                <a:cs typeface="Calibri" pitchFamily="34" charset="0"/>
              </a:rPr>
              <a:t>(</a:t>
            </a:r>
            <a:r>
              <a:rPr lang="en-US" sz="1800" b="1" dirty="0" err="1">
                <a:latin typeface="Calibri" pitchFamily="34" charset="0"/>
                <a:cs typeface="Calibri" pitchFamily="34" charset="0"/>
              </a:rPr>
              <a:t>liposoluble</a:t>
            </a:r>
            <a:r>
              <a:rPr lang="en-US" sz="1800" b="1" dirty="0">
                <a:latin typeface="Calibri" pitchFamily="34" charset="0"/>
                <a:cs typeface="Calibri" pitchFamily="34" charset="0"/>
              </a:rPr>
              <a:t> particles</a:t>
            </a:r>
            <a:r>
              <a:rPr lang="en-US" sz="1800" dirty="0">
                <a:latin typeface="Calibri" pitchFamily="34" charset="0"/>
                <a:cs typeface="Calibri" pitchFamily="34" charset="0"/>
              </a:rPr>
              <a:t>) or through </a:t>
            </a:r>
            <a:r>
              <a:rPr lang="en-US" sz="1800" b="1" u="sng" dirty="0" smtClean="0">
                <a:latin typeface="Calibri" pitchFamily="34" charset="0"/>
                <a:cs typeface="Calibri" pitchFamily="34" charset="0"/>
              </a:rPr>
              <a:t>the pores </a:t>
            </a:r>
            <a:r>
              <a:rPr lang="en-US" sz="1800" b="1" u="sng" dirty="0">
                <a:latin typeface="Calibri" pitchFamily="34" charset="0"/>
                <a:cs typeface="Calibri" pitchFamily="34" charset="0"/>
              </a:rPr>
              <a:t>in the cell membrane </a:t>
            </a:r>
            <a:r>
              <a:rPr lang="en-US" sz="1800" dirty="0">
                <a:latin typeface="Calibri" pitchFamily="34" charset="0"/>
                <a:cs typeface="Calibri" pitchFamily="34" charset="0"/>
              </a:rPr>
              <a:t>(</a:t>
            </a:r>
            <a:r>
              <a:rPr lang="en-US" sz="1800" b="1" dirty="0" err="1">
                <a:latin typeface="Calibri" pitchFamily="34" charset="0"/>
                <a:cs typeface="Calibri" pitchFamily="34" charset="0"/>
              </a:rPr>
              <a:t>hydrosoluble</a:t>
            </a:r>
            <a:r>
              <a:rPr lang="en-US" sz="1800" b="1" dirty="0">
                <a:latin typeface="Calibri" pitchFamily="34" charset="0"/>
                <a:cs typeface="Calibri" pitchFamily="34" charset="0"/>
              </a:rPr>
              <a:t> particles</a:t>
            </a:r>
            <a:r>
              <a:rPr lang="en-US" sz="1800" dirty="0">
                <a:latin typeface="Calibri" pitchFamily="34" charset="0"/>
                <a:cs typeface="Calibri" pitchFamily="34" charset="0"/>
              </a:rPr>
              <a:t>)</a:t>
            </a:r>
            <a:r>
              <a:rPr lang="sr-Cyrl-RS" sz="1800" dirty="0" smtClean="0">
                <a:latin typeface="Calibri" pitchFamily="34" charset="0"/>
                <a:cs typeface="Calibri" pitchFamily="34" charset="0"/>
              </a:rPr>
              <a:t>;</a:t>
            </a:r>
          </a:p>
          <a:p>
            <a:pPr>
              <a:buNone/>
            </a:pPr>
            <a:r>
              <a:rPr lang="en-US" sz="1800" dirty="0" smtClean="0">
                <a:latin typeface="Calibri" pitchFamily="34" charset="0"/>
                <a:cs typeface="Calibri" pitchFamily="34" charset="0"/>
              </a:rPr>
              <a:t>- the </a:t>
            </a:r>
            <a:r>
              <a:rPr lang="en-US" sz="1800" dirty="0">
                <a:latin typeface="Calibri" pitchFamily="34" charset="0"/>
                <a:cs typeface="Calibri" pitchFamily="34" charset="0"/>
              </a:rPr>
              <a:t>speed of diffusion depends on the </a:t>
            </a:r>
            <a:r>
              <a:rPr lang="en-US" sz="1800" b="1" u="sng" dirty="0">
                <a:latin typeface="Calibri" pitchFamily="34" charset="0"/>
                <a:cs typeface="Calibri" pitchFamily="34" charset="0"/>
              </a:rPr>
              <a:t>amount of substance </a:t>
            </a:r>
            <a:r>
              <a:rPr lang="en-US" sz="1800" dirty="0">
                <a:latin typeface="Calibri" pitchFamily="34" charset="0"/>
                <a:cs typeface="Calibri" pitchFamily="34" charset="0"/>
              </a:rPr>
              <a:t>(number of </a:t>
            </a:r>
            <a:r>
              <a:rPr lang="en-US" sz="1800" dirty="0" smtClean="0">
                <a:latin typeface="Calibri" pitchFamily="34" charset="0"/>
                <a:cs typeface="Calibri" pitchFamily="34" charset="0"/>
              </a:rPr>
              <a:t>particles), </a:t>
            </a:r>
            <a:r>
              <a:rPr lang="en-US" sz="1800" dirty="0">
                <a:latin typeface="Calibri" pitchFamily="34" charset="0"/>
                <a:cs typeface="Calibri" pitchFamily="34" charset="0"/>
              </a:rPr>
              <a:t>the </a:t>
            </a:r>
            <a:r>
              <a:rPr lang="en-US" sz="1800" b="1" u="sng" dirty="0">
                <a:latin typeface="Calibri" pitchFamily="34" charset="0"/>
                <a:cs typeface="Calibri" pitchFamily="34" charset="0"/>
              </a:rPr>
              <a:t>speed of kinetic movement </a:t>
            </a:r>
            <a:r>
              <a:rPr lang="en-US" sz="1800" dirty="0">
                <a:latin typeface="Calibri" pitchFamily="34" charset="0"/>
                <a:cs typeface="Calibri" pitchFamily="34" charset="0"/>
              </a:rPr>
              <a:t>of molecules and the </a:t>
            </a:r>
            <a:r>
              <a:rPr lang="en-US" sz="1800" b="1" u="sng" dirty="0">
                <a:latin typeface="Calibri" pitchFamily="34" charset="0"/>
                <a:cs typeface="Calibri" pitchFamily="34" charset="0"/>
              </a:rPr>
              <a:t>number of </a:t>
            </a:r>
            <a:r>
              <a:rPr lang="en-US" sz="1800" b="1" u="sng" dirty="0" smtClean="0">
                <a:latin typeface="Calibri" pitchFamily="34" charset="0"/>
                <a:cs typeface="Calibri" pitchFamily="34" charset="0"/>
              </a:rPr>
              <a:t>pores </a:t>
            </a:r>
            <a:r>
              <a:rPr lang="en-US" sz="1800" b="1" u="sng" dirty="0">
                <a:latin typeface="Calibri" pitchFamily="34" charset="0"/>
                <a:cs typeface="Calibri" pitchFamily="34" charset="0"/>
              </a:rPr>
              <a:t>on the cell membrane through which molecules </a:t>
            </a:r>
            <a:r>
              <a:rPr lang="en-US" sz="1800" dirty="0">
                <a:latin typeface="Calibri" pitchFamily="34" charset="0"/>
                <a:cs typeface="Calibri" pitchFamily="34" charset="0"/>
              </a:rPr>
              <a:t>(or ions) can move </a:t>
            </a:r>
            <a:r>
              <a:rPr lang="en-US" sz="1800" dirty="0" smtClean="0">
                <a:latin typeface="Calibri" pitchFamily="34" charset="0"/>
                <a:cs typeface="Calibri" pitchFamily="34" charset="0"/>
              </a:rPr>
              <a:t>(water-soluble </a:t>
            </a:r>
            <a:r>
              <a:rPr lang="en-US" sz="1800" dirty="0">
                <a:latin typeface="Calibri" pitchFamily="34" charset="0"/>
                <a:cs typeface="Calibri" pitchFamily="34" charset="0"/>
              </a:rPr>
              <a:t>particles)</a:t>
            </a:r>
            <a:r>
              <a:rPr lang="sr-Cyrl-RS" sz="1800" dirty="0" smtClean="0">
                <a:latin typeface="Calibri" pitchFamily="34" charset="0"/>
                <a:cs typeface="Calibri" pitchFamily="34" charset="0"/>
              </a:rPr>
              <a:t>.</a:t>
            </a:r>
          </a:p>
        </p:txBody>
      </p:sp>
      <p:sp>
        <p:nvSpPr>
          <p:cNvPr id="8"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Transport through the cell membrane</a:t>
            </a:r>
          </a:p>
        </p:txBody>
      </p:sp>
      <p:pic>
        <p:nvPicPr>
          <p:cNvPr id="9" name="Picture 8"/>
          <p:cNvPicPr>
            <a:picLocks noChangeAspect="1"/>
          </p:cNvPicPr>
          <p:nvPr/>
        </p:nvPicPr>
        <p:blipFill>
          <a:blip r:embed="rId2"/>
          <a:stretch>
            <a:fillRect/>
          </a:stretch>
        </p:blipFill>
        <p:spPr>
          <a:xfrm>
            <a:off x="1805145" y="3501008"/>
            <a:ext cx="5533709" cy="3306157"/>
          </a:xfrm>
          <a:prstGeom prst="rect">
            <a:avLst/>
          </a:prstGeom>
        </p:spPr>
      </p:pic>
      <p:sp>
        <p:nvSpPr>
          <p:cNvPr id="3" name="Rectangle 2"/>
          <p:cNvSpPr/>
          <p:nvPr/>
        </p:nvSpPr>
        <p:spPr>
          <a:xfrm>
            <a:off x="2195736" y="3356992"/>
            <a:ext cx="1296144" cy="30243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51520" y="908720"/>
            <a:ext cx="8640960" cy="5616624"/>
          </a:xfrm>
        </p:spPr>
        <p:txBody>
          <a:bodyPr/>
          <a:lstStyle/>
          <a:p>
            <a:endParaRPr lang="en-US" sz="1200" b="1" dirty="0" smtClean="0">
              <a:latin typeface="Calibri" pitchFamily="34" charset="0"/>
              <a:cs typeface="Calibri" pitchFamily="34" charset="0"/>
            </a:endParaRPr>
          </a:p>
          <a:p>
            <a:r>
              <a:rPr lang="en-US" sz="2000" dirty="0">
                <a:latin typeface="Calibri" pitchFamily="34" charset="0"/>
                <a:cs typeface="Calibri" pitchFamily="34" charset="0"/>
              </a:rPr>
              <a:t>The </a:t>
            </a:r>
            <a:r>
              <a:rPr lang="en-US" sz="2000" b="1" dirty="0">
                <a:latin typeface="Calibri" pitchFamily="34" charset="0"/>
                <a:cs typeface="Calibri" pitchFamily="34" charset="0"/>
              </a:rPr>
              <a:t>rate of diffusion </a:t>
            </a:r>
            <a:r>
              <a:rPr lang="en-US" sz="2000" dirty="0">
                <a:latin typeface="Calibri" pitchFamily="34" charset="0"/>
                <a:cs typeface="Calibri" pitchFamily="34" charset="0"/>
              </a:rPr>
              <a:t>of </a:t>
            </a:r>
            <a:r>
              <a:rPr lang="en-US" sz="2000" b="1" dirty="0" err="1">
                <a:latin typeface="Calibri" pitchFamily="34" charset="0"/>
                <a:cs typeface="Calibri" pitchFamily="34" charset="0"/>
              </a:rPr>
              <a:t>liposoluble</a:t>
            </a:r>
            <a:r>
              <a:rPr lang="en-US" sz="2000" dirty="0">
                <a:latin typeface="Calibri" pitchFamily="34" charset="0"/>
                <a:cs typeface="Calibri" pitchFamily="34" charset="0"/>
              </a:rPr>
              <a:t> </a:t>
            </a:r>
            <a:r>
              <a:rPr lang="en-US" sz="2000" b="1" dirty="0">
                <a:latin typeface="Calibri" pitchFamily="34" charset="0"/>
                <a:cs typeface="Calibri" pitchFamily="34" charset="0"/>
              </a:rPr>
              <a:t>substances</a:t>
            </a:r>
            <a:r>
              <a:rPr lang="en-US" sz="2000" dirty="0">
                <a:latin typeface="Calibri" pitchFamily="34" charset="0"/>
                <a:cs typeface="Calibri" pitchFamily="34" charset="0"/>
              </a:rPr>
              <a:t> is directly proportional to their </a:t>
            </a:r>
            <a:r>
              <a:rPr lang="en-US" sz="2000" b="1" dirty="0" err="1">
                <a:latin typeface="Calibri" pitchFamily="34" charset="0"/>
                <a:cs typeface="Calibri" pitchFamily="34" charset="0"/>
              </a:rPr>
              <a:t>liposolubility</a:t>
            </a:r>
            <a:r>
              <a:rPr lang="sr-Cyrl-RS" sz="2000" dirty="0" smtClean="0">
                <a:latin typeface="Calibri" pitchFamily="34" charset="0"/>
                <a:cs typeface="Calibri" pitchFamily="34" charset="0"/>
              </a:rPr>
              <a:t>;</a:t>
            </a:r>
            <a:endParaRPr lang="en-US" sz="2000" dirty="0" smtClean="0">
              <a:latin typeface="Calibri" pitchFamily="34" charset="0"/>
              <a:cs typeface="Calibri" pitchFamily="34" charset="0"/>
            </a:endParaRPr>
          </a:p>
          <a:p>
            <a:endParaRPr lang="sr-Cyrl-RS" sz="1200" dirty="0" smtClean="0">
              <a:latin typeface="Calibri" pitchFamily="34" charset="0"/>
              <a:cs typeface="Calibri" pitchFamily="34" charset="0"/>
            </a:endParaRPr>
          </a:p>
          <a:p>
            <a:r>
              <a:rPr lang="en-US" sz="2000" dirty="0">
                <a:latin typeface="Calibri" pitchFamily="34" charset="0"/>
                <a:cs typeface="Calibri" pitchFamily="34" charset="0"/>
              </a:rPr>
              <a:t>The </a:t>
            </a:r>
            <a:r>
              <a:rPr lang="en-US" sz="2000" b="1" dirty="0">
                <a:latin typeface="Calibri" pitchFamily="34" charset="0"/>
                <a:cs typeface="Calibri" pitchFamily="34" charset="0"/>
              </a:rPr>
              <a:t>rate of diffusion </a:t>
            </a:r>
            <a:r>
              <a:rPr lang="en-US" sz="2000" dirty="0">
                <a:latin typeface="Calibri" pitchFamily="34" charset="0"/>
                <a:cs typeface="Calibri" pitchFamily="34" charset="0"/>
              </a:rPr>
              <a:t>of </a:t>
            </a:r>
            <a:r>
              <a:rPr lang="en-US" sz="2000" b="1" dirty="0">
                <a:latin typeface="Calibri" pitchFamily="34" charset="0"/>
                <a:cs typeface="Calibri" pitchFamily="34" charset="0"/>
              </a:rPr>
              <a:t>water-soluble substances </a:t>
            </a:r>
            <a:r>
              <a:rPr lang="en-US" sz="2000" dirty="0">
                <a:latin typeface="Calibri" pitchFamily="34" charset="0"/>
                <a:cs typeface="Calibri" pitchFamily="34" charset="0"/>
              </a:rPr>
              <a:t>is determined by the </a:t>
            </a:r>
            <a:r>
              <a:rPr lang="en-US" sz="2000" b="1" dirty="0">
                <a:latin typeface="Calibri" pitchFamily="34" charset="0"/>
                <a:cs typeface="Calibri" pitchFamily="34" charset="0"/>
              </a:rPr>
              <a:t>number of channels </a:t>
            </a:r>
            <a:r>
              <a:rPr lang="en-US" sz="2000" dirty="0">
                <a:latin typeface="Calibri" pitchFamily="34" charset="0"/>
                <a:cs typeface="Calibri" pitchFamily="34" charset="0"/>
              </a:rPr>
              <a:t>in the cell membrane and the </a:t>
            </a:r>
            <a:r>
              <a:rPr lang="en-US" sz="2000" b="1" dirty="0">
                <a:latin typeface="Calibri" pitchFamily="34" charset="0"/>
                <a:cs typeface="Calibri" pitchFamily="34" charset="0"/>
              </a:rPr>
              <a:t>size of the particles </a:t>
            </a:r>
            <a:r>
              <a:rPr lang="en-US" sz="2000" dirty="0">
                <a:latin typeface="Calibri" pitchFamily="34" charset="0"/>
                <a:cs typeface="Calibri" pitchFamily="34" charset="0"/>
              </a:rPr>
              <a:t>that are transported</a:t>
            </a:r>
            <a:r>
              <a:rPr lang="sr-Cyrl-RS" sz="2000" dirty="0" smtClean="0">
                <a:latin typeface="Calibri" pitchFamily="34" charset="0"/>
                <a:cs typeface="Calibri" pitchFamily="34" charset="0"/>
              </a:rPr>
              <a:t>.</a:t>
            </a:r>
          </a:p>
          <a:p>
            <a:pPr>
              <a:buNone/>
            </a:pPr>
            <a:endParaRPr lang="sr-Cyrl-RS" sz="1800"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Transport through the cell membrane</a:t>
            </a:r>
          </a:p>
        </p:txBody>
      </p:sp>
      <p:pic>
        <p:nvPicPr>
          <p:cNvPr id="3" name="Picture 2" descr="Which is faster, simple diffusion or facilitated diffusion? - Qu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2902" y="3401913"/>
            <a:ext cx="4198196" cy="30963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51520" y="764704"/>
            <a:ext cx="8640960" cy="6093296"/>
          </a:xfrm>
        </p:spPr>
        <p:txBody>
          <a:bodyPr/>
          <a:lstStyle/>
          <a:p>
            <a:r>
              <a:rPr lang="en-US" sz="2000" dirty="0">
                <a:latin typeface="Calibri" pitchFamily="34" charset="0"/>
                <a:cs typeface="Calibri" pitchFamily="34" charset="0"/>
              </a:rPr>
              <a:t>Properties of protein </a:t>
            </a:r>
            <a:r>
              <a:rPr lang="en-US" sz="2000" dirty="0" smtClean="0">
                <a:latin typeface="Calibri" pitchFamily="34" charset="0"/>
                <a:cs typeface="Calibri" pitchFamily="34" charset="0"/>
              </a:rPr>
              <a:t>channels</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u="sng" dirty="0">
                <a:solidFill>
                  <a:srgbClr val="FF0000"/>
                </a:solidFill>
                <a:latin typeface="Calibri" pitchFamily="34" charset="0"/>
                <a:cs typeface="Calibri" pitchFamily="34" charset="0"/>
              </a:rPr>
              <a:t>selective permeability</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u="sng" dirty="0">
                <a:solidFill>
                  <a:srgbClr val="FF0000"/>
                </a:solidFill>
                <a:latin typeface="Calibri" pitchFamily="34" charset="0"/>
                <a:cs typeface="Calibri" pitchFamily="34" charset="0"/>
              </a:rPr>
              <a:t>permeability </a:t>
            </a:r>
            <a:r>
              <a:rPr lang="en-US" sz="2000" b="1" u="sng" dirty="0" smtClean="0">
                <a:solidFill>
                  <a:srgbClr val="FF0000"/>
                </a:solidFill>
                <a:latin typeface="Calibri" pitchFamily="34" charset="0"/>
                <a:cs typeface="Calibri" pitchFamily="34" charset="0"/>
              </a:rPr>
              <a:t>control</a:t>
            </a:r>
            <a:r>
              <a:rPr lang="en-US" sz="2000" b="1" dirty="0" smtClean="0">
                <a:solidFill>
                  <a:srgbClr val="FF0000"/>
                </a:solidFill>
                <a:latin typeface="Calibri" pitchFamily="34" charset="0"/>
                <a:cs typeface="Calibri" pitchFamily="34" charset="0"/>
              </a:rPr>
              <a:t> </a:t>
            </a:r>
            <a:r>
              <a:rPr lang="sr-Cyrl-RS" sz="2000" dirty="0" smtClean="0">
                <a:latin typeface="Calibri" pitchFamily="34" charset="0"/>
                <a:cs typeface="Calibri" pitchFamily="34" charset="0"/>
              </a:rPr>
              <a:t>– </a:t>
            </a:r>
            <a:r>
              <a:rPr lang="en-US" sz="2000" dirty="0">
                <a:latin typeface="Calibri" pitchFamily="34" charset="0"/>
                <a:cs typeface="Calibri" pitchFamily="34" charset="0"/>
              </a:rPr>
              <a:t>the existence of </a:t>
            </a:r>
            <a:r>
              <a:rPr lang="en-US" sz="2000" dirty="0" smtClean="0">
                <a:latin typeface="Calibri" pitchFamily="34" charset="0"/>
                <a:cs typeface="Calibri" pitchFamily="34" charset="0"/>
              </a:rPr>
              <a:t>“gates" </a:t>
            </a:r>
            <a:r>
              <a:rPr lang="en-US" sz="2000" dirty="0">
                <a:latin typeface="Calibri" pitchFamily="34" charset="0"/>
                <a:cs typeface="Calibri" pitchFamily="34" charset="0"/>
              </a:rPr>
              <a:t>that open and close</a:t>
            </a:r>
            <a:r>
              <a:rPr lang="sr-Cyrl-RS" sz="2000" dirty="0" smtClean="0">
                <a:latin typeface="Calibri" pitchFamily="34" charset="0"/>
                <a:cs typeface="Calibri" pitchFamily="34" charset="0"/>
              </a:rPr>
              <a:t>.</a:t>
            </a:r>
          </a:p>
          <a:p>
            <a:pPr>
              <a:buNone/>
            </a:pPr>
            <a:endParaRPr lang="sr-Cyrl-RS" sz="500" dirty="0" smtClean="0">
              <a:latin typeface="Calibri" pitchFamily="34" charset="0"/>
              <a:cs typeface="Calibri" pitchFamily="34" charset="0"/>
            </a:endParaRPr>
          </a:p>
          <a:p>
            <a:r>
              <a:rPr lang="en-US" sz="2000" dirty="0">
                <a:latin typeface="Calibri" pitchFamily="34" charset="0"/>
                <a:cs typeface="Calibri" pitchFamily="34" charset="0"/>
              </a:rPr>
              <a:t>Protein channels are </a:t>
            </a:r>
            <a:r>
              <a:rPr lang="en-US" sz="2000" b="1" dirty="0">
                <a:latin typeface="Calibri" pitchFamily="34" charset="0"/>
                <a:cs typeface="Calibri" pitchFamily="34" charset="0"/>
              </a:rPr>
              <a:t>highly selective </a:t>
            </a:r>
            <a:r>
              <a:rPr lang="en-US" sz="2000" dirty="0">
                <a:latin typeface="Calibri" pitchFamily="34" charset="0"/>
                <a:cs typeface="Calibri" pitchFamily="34" charset="0"/>
              </a:rPr>
              <a:t>for the transport of m</a:t>
            </a:r>
            <a:r>
              <a:rPr lang="en-US" sz="2000" b="1" dirty="0">
                <a:latin typeface="Calibri" pitchFamily="34" charset="0"/>
                <a:cs typeface="Calibri" pitchFamily="34" charset="0"/>
              </a:rPr>
              <a:t>ostly only one type of ion </a:t>
            </a:r>
            <a:r>
              <a:rPr lang="en-US" sz="2000" dirty="0">
                <a:latin typeface="Calibri" pitchFamily="34" charset="0"/>
                <a:cs typeface="Calibri" pitchFamily="34" charset="0"/>
              </a:rPr>
              <a:t>(sodium channels, potassium channels...)</a:t>
            </a:r>
            <a:r>
              <a:rPr lang="sr-Cyrl-RS" sz="2000" dirty="0" smtClean="0">
                <a:latin typeface="Calibri" pitchFamily="34" charset="0"/>
                <a:cs typeface="Calibri" pitchFamily="34" charset="0"/>
              </a:rPr>
              <a:t>;</a:t>
            </a:r>
          </a:p>
          <a:p>
            <a:endParaRPr lang="sr-Cyrl-RS" sz="500" dirty="0" smtClean="0">
              <a:latin typeface="Calibri" pitchFamily="34" charset="0"/>
              <a:cs typeface="Calibri" pitchFamily="34" charset="0"/>
            </a:endParaRPr>
          </a:p>
          <a:p>
            <a:r>
              <a:rPr lang="en-US" sz="2000" dirty="0">
                <a:latin typeface="Calibri" pitchFamily="34" charset="0"/>
                <a:cs typeface="Calibri" pitchFamily="34" charset="0"/>
              </a:rPr>
              <a:t>The opening and closing of ion channel gates is controlled in several ways, of which the first two are the most </a:t>
            </a:r>
            <a:r>
              <a:rPr lang="en-US" sz="2000" dirty="0" smtClean="0">
                <a:latin typeface="Calibri" pitchFamily="34" charset="0"/>
                <a:cs typeface="Calibri" pitchFamily="34" charset="0"/>
              </a:rPr>
              <a:t>important</a:t>
            </a:r>
            <a:r>
              <a:rPr lang="sr-Cyrl-RS" sz="2000" dirty="0" smtClean="0">
                <a:latin typeface="Calibri" pitchFamily="34" charset="0"/>
                <a:cs typeface="Calibri" pitchFamily="34" charset="0"/>
              </a:rPr>
              <a:t>:</a:t>
            </a:r>
          </a:p>
          <a:p>
            <a:endParaRPr lang="sr-Cyrl-RS" sz="200" dirty="0" smtClean="0">
              <a:latin typeface="Calibri" pitchFamily="34" charset="0"/>
              <a:cs typeface="Calibri" pitchFamily="34" charset="0"/>
            </a:endParaRPr>
          </a:p>
          <a:p>
            <a:pPr>
              <a:buNone/>
            </a:pPr>
            <a:r>
              <a:rPr lang="sr-Cyrl-RS" sz="2000" dirty="0" smtClean="0">
                <a:latin typeface="Calibri" pitchFamily="34" charset="0"/>
                <a:cs typeface="Calibri" pitchFamily="34" charset="0"/>
              </a:rPr>
              <a:t>	- </a:t>
            </a:r>
            <a:r>
              <a:rPr lang="en-US" sz="2000" b="1" u="sng" dirty="0">
                <a:latin typeface="Calibri" pitchFamily="34" charset="0"/>
                <a:cs typeface="Calibri" pitchFamily="34" charset="0"/>
              </a:rPr>
              <a:t>voltage control</a:t>
            </a:r>
            <a:r>
              <a:rPr lang="en-US" sz="2000" b="1" dirty="0">
                <a:latin typeface="Calibri" pitchFamily="34" charset="0"/>
                <a:cs typeface="Calibri" pitchFamily="34" charset="0"/>
              </a:rPr>
              <a:t> </a:t>
            </a:r>
            <a:r>
              <a:rPr lang="en-US" sz="2000" dirty="0">
                <a:latin typeface="Calibri" pitchFamily="34" charset="0"/>
                <a:cs typeface="Calibri" pitchFamily="34" charset="0"/>
              </a:rPr>
              <a:t>- the gate opens or closes due to a change in the electrical potential of the cell membrane - </a:t>
            </a:r>
            <a:r>
              <a:rPr lang="en-US" sz="2000" b="1" dirty="0">
                <a:latin typeface="Calibri" pitchFamily="34" charset="0"/>
                <a:cs typeface="Calibri" pitchFamily="34" charset="0"/>
              </a:rPr>
              <a:t>voltage-dependent channels</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u="sng" dirty="0">
                <a:latin typeface="Calibri" pitchFamily="34" charset="0"/>
                <a:cs typeface="Calibri" pitchFamily="34" charset="0"/>
              </a:rPr>
              <a:t>chemical control</a:t>
            </a:r>
            <a:r>
              <a:rPr lang="en-US" sz="2000" b="1" dirty="0">
                <a:latin typeface="Calibri" pitchFamily="34" charset="0"/>
                <a:cs typeface="Calibri" pitchFamily="34" charset="0"/>
              </a:rPr>
              <a:t> </a:t>
            </a:r>
            <a:r>
              <a:rPr lang="en-US" sz="2000" dirty="0">
                <a:latin typeface="Calibri" pitchFamily="34" charset="0"/>
                <a:cs typeface="Calibri" pitchFamily="34" charset="0"/>
              </a:rPr>
              <a:t>- the gate</a:t>
            </a:r>
            <a:r>
              <a:rPr lang="en-US" sz="2000" dirty="0" smtClean="0">
                <a:latin typeface="Calibri" pitchFamily="34" charset="0"/>
                <a:cs typeface="Calibri" pitchFamily="34" charset="0"/>
              </a:rPr>
              <a:t> </a:t>
            </a:r>
            <a:r>
              <a:rPr lang="en-US" sz="2000" dirty="0">
                <a:latin typeface="Calibri" pitchFamily="34" charset="0"/>
                <a:cs typeface="Calibri" pitchFamily="34" charset="0"/>
              </a:rPr>
              <a:t>is opened by the binding of a molecule (ligand) to a specific binding site on the protein channel - </a:t>
            </a:r>
            <a:r>
              <a:rPr lang="en-US" sz="2000" b="1" dirty="0">
                <a:latin typeface="Calibri" pitchFamily="34" charset="0"/>
                <a:cs typeface="Calibri" pitchFamily="34" charset="0"/>
              </a:rPr>
              <a:t>ligand-dependent channels</a:t>
            </a:r>
            <a:r>
              <a:rPr lang="en-US" sz="2000" dirty="0">
                <a:latin typeface="Calibri" pitchFamily="34" charset="0"/>
                <a:cs typeface="Calibri" pitchFamily="34" charset="0"/>
              </a:rPr>
              <a:t>;</a:t>
            </a:r>
            <a:endParaRPr lang="sr-Cyrl-RS" sz="2000" b="1" dirty="0" smtClean="0">
              <a:latin typeface="Calibri" pitchFamily="34" charset="0"/>
              <a:cs typeface="Calibri" pitchFamily="34" charset="0"/>
            </a:endParaRPr>
          </a:p>
          <a:p>
            <a:pPr>
              <a:buNone/>
            </a:pPr>
            <a:r>
              <a:rPr lang="en-US" sz="2000" dirty="0" smtClean="0">
                <a:latin typeface="Calibri" pitchFamily="34" charset="0"/>
                <a:cs typeface="Calibri" pitchFamily="34" charset="0"/>
              </a:rPr>
              <a:t>	- </a:t>
            </a:r>
            <a:r>
              <a:rPr lang="en-US" sz="2000" b="1" u="sng" dirty="0">
                <a:latin typeface="Calibri" pitchFamily="34" charset="0"/>
                <a:cs typeface="Calibri" pitchFamily="34" charset="0"/>
              </a:rPr>
              <a:t>"deformation" of the cell membrane </a:t>
            </a:r>
            <a:r>
              <a:rPr lang="en-US" sz="2000" dirty="0">
                <a:latin typeface="Calibri" pitchFamily="34" charset="0"/>
                <a:cs typeface="Calibri" pitchFamily="34" charset="0"/>
              </a:rPr>
              <a:t>- the gate</a:t>
            </a:r>
            <a:r>
              <a:rPr lang="en-US" sz="2000" dirty="0" smtClean="0">
                <a:latin typeface="Calibri" pitchFamily="34" charset="0"/>
                <a:cs typeface="Calibri" pitchFamily="34" charset="0"/>
              </a:rPr>
              <a:t> </a:t>
            </a:r>
            <a:r>
              <a:rPr lang="en-US" sz="2000" dirty="0">
                <a:latin typeface="Calibri" pitchFamily="34" charset="0"/>
                <a:cs typeface="Calibri" pitchFamily="34" charset="0"/>
              </a:rPr>
              <a:t>opens due to the action of mechanical phenomena such as membrane stretching</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phosphorylation </a:t>
            </a:r>
            <a:r>
              <a:rPr lang="en-US" sz="2000" dirty="0">
                <a:latin typeface="Calibri" pitchFamily="34" charset="0"/>
                <a:cs typeface="Calibri" pitchFamily="34" charset="0"/>
              </a:rPr>
              <a:t>-</a:t>
            </a:r>
            <a:r>
              <a:rPr lang="en-US" sz="2000" b="1" dirty="0">
                <a:latin typeface="Calibri" pitchFamily="34" charset="0"/>
                <a:cs typeface="Calibri" pitchFamily="34" charset="0"/>
              </a:rPr>
              <a:t> </a:t>
            </a:r>
            <a:r>
              <a:rPr lang="en-US" sz="2000" dirty="0">
                <a:latin typeface="Calibri" pitchFamily="34" charset="0"/>
                <a:cs typeface="Calibri" pitchFamily="34" charset="0"/>
              </a:rPr>
              <a:t>the gate</a:t>
            </a:r>
            <a:r>
              <a:rPr lang="en-US" sz="2000" dirty="0" smtClean="0">
                <a:latin typeface="Calibri" pitchFamily="34" charset="0"/>
                <a:cs typeface="Calibri" pitchFamily="34" charset="0"/>
              </a:rPr>
              <a:t> </a:t>
            </a:r>
            <a:r>
              <a:rPr lang="en-US" sz="2000" dirty="0">
                <a:latin typeface="Calibri" pitchFamily="34" charset="0"/>
                <a:cs typeface="Calibri" pitchFamily="34" charset="0"/>
              </a:rPr>
              <a:t>is opened or closed by phosphorylation of one of the subunits of the protein channel</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a:p>
            <a:pPr>
              <a:buNone/>
            </a:pPr>
            <a:endParaRPr lang="sr-Cyrl-RS" sz="18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590550" y="1104900"/>
            <a:ext cx="7962900" cy="4648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buNone/>
            </a:pPr>
            <a:r>
              <a:rPr lang="en-US" sz="2000" b="1" u="sng" dirty="0">
                <a:latin typeface="Calibri" pitchFamily="34" charset="0"/>
                <a:cs typeface="Calibri" pitchFamily="34" charset="0"/>
              </a:rPr>
              <a:t>Factors affecting the rate of </a:t>
            </a:r>
            <a:r>
              <a:rPr lang="en-US" sz="2000" b="1" u="sng" dirty="0">
                <a:solidFill>
                  <a:srgbClr val="FF0000"/>
                </a:solidFill>
                <a:latin typeface="Calibri" pitchFamily="34" charset="0"/>
                <a:cs typeface="Calibri" pitchFamily="34" charset="0"/>
              </a:rPr>
              <a:t>net</a:t>
            </a:r>
            <a:r>
              <a:rPr lang="en-US" sz="2000" b="1" u="sng" dirty="0">
                <a:latin typeface="Calibri" pitchFamily="34" charset="0"/>
                <a:cs typeface="Calibri" pitchFamily="34" charset="0"/>
              </a:rPr>
              <a:t> diffusion</a:t>
            </a:r>
            <a:endParaRPr lang="sr-Cyrl-RS" sz="2000" dirty="0" smtClean="0">
              <a:latin typeface="Calibri" pitchFamily="34" charset="0"/>
              <a:cs typeface="Calibri" pitchFamily="34" charset="0"/>
            </a:endParaRPr>
          </a:p>
          <a:p>
            <a:pPr algn="ctr">
              <a:buNone/>
            </a:pPr>
            <a:r>
              <a:rPr lang="en-US" sz="3600" b="1" u="sng" dirty="0" smtClean="0">
                <a:latin typeface="Calibri" pitchFamily="34" charset="0"/>
                <a:cs typeface="Calibri" pitchFamily="34" charset="0"/>
              </a:rPr>
              <a:t>D = P × A</a:t>
            </a:r>
          </a:p>
          <a:p>
            <a:pPr>
              <a:buNone/>
            </a:pPr>
            <a:r>
              <a:rPr lang="en-US" sz="2000" dirty="0" smtClean="0">
                <a:latin typeface="Calibri" pitchFamily="34" charset="0"/>
                <a:cs typeface="Calibri" pitchFamily="34" charset="0"/>
              </a:rPr>
              <a:t>D - </a:t>
            </a:r>
            <a:r>
              <a:rPr lang="en-US" sz="2000" dirty="0">
                <a:latin typeface="Calibri" pitchFamily="34" charset="0"/>
                <a:cs typeface="Calibri" pitchFamily="34" charset="0"/>
              </a:rPr>
              <a:t>diffusion coefficient</a:t>
            </a:r>
            <a:r>
              <a:rPr lang="sr-Cyrl-RS" sz="2000" dirty="0" smtClean="0">
                <a:latin typeface="Calibri" pitchFamily="34" charset="0"/>
                <a:cs typeface="Calibri" pitchFamily="34" charset="0"/>
              </a:rPr>
              <a:t>;</a:t>
            </a:r>
          </a:p>
          <a:p>
            <a:pPr>
              <a:buNone/>
            </a:pPr>
            <a:r>
              <a:rPr lang="en-US" sz="2000" dirty="0" smtClean="0">
                <a:latin typeface="Calibri" pitchFamily="34" charset="0"/>
                <a:cs typeface="Calibri" pitchFamily="34" charset="0"/>
              </a:rPr>
              <a:t>P</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membrane permeability</a:t>
            </a:r>
            <a:r>
              <a:rPr lang="sr-Cyrl-RS" sz="2000" dirty="0" smtClean="0">
                <a:latin typeface="Calibri" pitchFamily="34" charset="0"/>
                <a:cs typeface="Calibri" pitchFamily="34" charset="0"/>
              </a:rPr>
              <a:t>;</a:t>
            </a:r>
            <a:endParaRPr lang="en-US" sz="2000" dirty="0" smtClean="0">
              <a:latin typeface="Calibri" pitchFamily="34" charset="0"/>
              <a:cs typeface="Calibri" pitchFamily="34" charset="0"/>
            </a:endParaRPr>
          </a:p>
          <a:p>
            <a:pPr>
              <a:buNone/>
            </a:pPr>
            <a:r>
              <a:rPr lang="en-US" sz="2000" dirty="0" smtClean="0">
                <a:latin typeface="Calibri" pitchFamily="34" charset="0"/>
                <a:cs typeface="Calibri" pitchFamily="34" charset="0"/>
              </a:rPr>
              <a:t>A</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 surface of the membrane through which transport takes place</a:t>
            </a:r>
            <a:r>
              <a:rPr lang="sr-Cyrl-RS" sz="2000" dirty="0" smtClean="0">
                <a:latin typeface="Calibri" pitchFamily="34" charset="0"/>
                <a:cs typeface="Calibri" pitchFamily="34" charset="0"/>
              </a:rPr>
              <a:t>.</a:t>
            </a:r>
          </a:p>
          <a:p>
            <a:pPr>
              <a:buNone/>
            </a:pPr>
            <a:endParaRPr lang="sr-Cyrl-RS" sz="2000" dirty="0" smtClean="0">
              <a:latin typeface="Calibri" pitchFamily="34" charset="0"/>
              <a:cs typeface="Calibri" pitchFamily="34" charset="0"/>
            </a:endParaRPr>
          </a:p>
          <a:p>
            <a:pPr>
              <a:buNone/>
            </a:pPr>
            <a:r>
              <a:rPr lang="en-US" sz="2000" b="1" dirty="0">
                <a:latin typeface="Calibri" pitchFamily="34" charset="0"/>
                <a:cs typeface="Calibri" pitchFamily="34" charset="0"/>
              </a:rPr>
              <a:t>Factors that determine membrane </a:t>
            </a:r>
            <a:r>
              <a:rPr lang="en-US" sz="2000" b="1" dirty="0" smtClean="0">
                <a:latin typeface="Calibri" pitchFamily="34" charset="0"/>
                <a:cs typeface="Calibri" pitchFamily="34" charset="0"/>
              </a:rPr>
              <a:t>permeability</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membrane thickness</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err="1">
                <a:latin typeface="Calibri" pitchFamily="34" charset="0"/>
                <a:cs typeface="Calibri" pitchFamily="34" charset="0"/>
              </a:rPr>
              <a:t>liposolubility</a:t>
            </a:r>
            <a:r>
              <a:rPr lang="en-US" sz="2000" dirty="0">
                <a:latin typeface="Calibri" pitchFamily="34" charset="0"/>
                <a:cs typeface="Calibri" pitchFamily="34" charset="0"/>
              </a:rPr>
              <a:t> of the transported substance</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 number of protein channels or carriers mediating the transport of the substance</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temperature</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molecular mass of the diffusing substance</a:t>
            </a:r>
            <a:r>
              <a:rPr lang="sr-Cyrl-RS" sz="2000" dirty="0" smtClean="0">
                <a:latin typeface="Calibri" pitchFamily="34" charset="0"/>
                <a:cs typeface="Calibri" pitchFamily="34" charset="0"/>
              </a:rPr>
              <a:t>.</a:t>
            </a: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print"/>
          <a:srcRect/>
          <a:stretch>
            <a:fillRect/>
          </a:stretch>
        </p:blipFill>
        <p:spPr bwMode="auto">
          <a:xfrm>
            <a:off x="5292080" y="2492896"/>
            <a:ext cx="3250049" cy="2088232"/>
          </a:xfrm>
          <a:prstGeom prst="rect">
            <a:avLst/>
          </a:prstGeom>
          <a:noFill/>
          <a:ln w="9525">
            <a:noFill/>
            <a:miter lim="800000"/>
            <a:headEnd/>
            <a:tailEnd/>
          </a:ln>
        </p:spPr>
      </p:pic>
      <p:sp>
        <p:nvSpPr>
          <p:cNvPr id="5" name="Content Placeholder 2"/>
          <p:cNvSpPr>
            <a:spLocks noGrp="1"/>
          </p:cNvSpPr>
          <p:nvPr>
            <p:ph idx="1"/>
          </p:nvPr>
        </p:nvSpPr>
        <p:spPr>
          <a:xfrm>
            <a:off x="179512" y="764704"/>
            <a:ext cx="4968552" cy="5976664"/>
          </a:xfrm>
        </p:spPr>
        <p:txBody>
          <a:bodyPr/>
          <a:lstStyle/>
          <a:p>
            <a:pPr>
              <a:buNone/>
            </a:pPr>
            <a:endParaRPr lang="en-US" sz="2000" dirty="0" smtClean="0">
              <a:latin typeface="Calibri" pitchFamily="34" charset="0"/>
              <a:cs typeface="Calibri" pitchFamily="34" charset="0"/>
            </a:endParaRPr>
          </a:p>
          <a:p>
            <a:pPr>
              <a:buNone/>
            </a:pPr>
            <a:r>
              <a:rPr lang="en-US" sz="2000" dirty="0">
                <a:latin typeface="Calibri" pitchFamily="34" charset="0"/>
                <a:cs typeface="Calibri" pitchFamily="34" charset="0"/>
              </a:rPr>
              <a:t>Effect of </a:t>
            </a:r>
            <a:r>
              <a:rPr lang="en-US" sz="2000" b="1" dirty="0">
                <a:solidFill>
                  <a:srgbClr val="FF0000"/>
                </a:solidFill>
                <a:latin typeface="Calibri" pitchFamily="34" charset="0"/>
                <a:cs typeface="Calibri" pitchFamily="34" charset="0"/>
              </a:rPr>
              <a:t>concentration difference </a:t>
            </a:r>
            <a:r>
              <a:rPr lang="en-US" sz="2000" dirty="0">
                <a:latin typeface="Calibri" pitchFamily="34" charset="0"/>
                <a:cs typeface="Calibri" pitchFamily="34" charset="0"/>
              </a:rPr>
              <a:t>on diffusion through the cell membrane</a:t>
            </a:r>
            <a:endParaRPr lang="en-US" sz="2000" dirty="0" smtClean="0">
              <a:latin typeface="Calibri" pitchFamily="34" charset="0"/>
              <a:cs typeface="Calibri" pitchFamily="34" charset="0"/>
            </a:endParaRPr>
          </a:p>
          <a:p>
            <a:pPr>
              <a:buNone/>
            </a:pPr>
            <a:endParaRPr lang="en-US" sz="2000" dirty="0" smtClean="0">
              <a:latin typeface="Calibri" pitchFamily="34" charset="0"/>
              <a:cs typeface="Calibri" pitchFamily="34" charset="0"/>
            </a:endParaRPr>
          </a:p>
          <a:p>
            <a:pPr>
              <a:buNone/>
            </a:pPr>
            <a:endParaRPr lang="en-US" sz="2000" dirty="0" smtClean="0">
              <a:latin typeface="Calibri" pitchFamily="34" charset="0"/>
              <a:cs typeface="Calibri" pitchFamily="34" charset="0"/>
            </a:endParaRPr>
          </a:p>
          <a:p>
            <a:pPr>
              <a:buNone/>
            </a:pPr>
            <a:endParaRPr lang="sr-Cyrl-RS" sz="2000" dirty="0" smtClean="0">
              <a:latin typeface="Calibri" pitchFamily="34" charset="0"/>
              <a:cs typeface="Calibri" pitchFamily="34" charset="0"/>
            </a:endParaRPr>
          </a:p>
          <a:p>
            <a:pPr>
              <a:buNone/>
            </a:pPr>
            <a:endParaRPr lang="en-US" sz="2000" dirty="0" smtClean="0">
              <a:latin typeface="Calibri" pitchFamily="34" charset="0"/>
              <a:cs typeface="Calibri" pitchFamily="34" charset="0"/>
            </a:endParaRPr>
          </a:p>
          <a:p>
            <a:pPr>
              <a:buNone/>
            </a:pPr>
            <a:r>
              <a:rPr lang="en-US" sz="2000" dirty="0">
                <a:latin typeface="Calibri" pitchFamily="34" charset="0"/>
                <a:cs typeface="Calibri" pitchFamily="34" charset="0"/>
              </a:rPr>
              <a:t>Effect of </a:t>
            </a:r>
            <a:r>
              <a:rPr lang="en-US" sz="2000" b="1" dirty="0">
                <a:solidFill>
                  <a:srgbClr val="FF0000"/>
                </a:solidFill>
                <a:latin typeface="Calibri" pitchFamily="34" charset="0"/>
                <a:cs typeface="Calibri" pitchFamily="34" charset="0"/>
              </a:rPr>
              <a:t>electric potential </a:t>
            </a:r>
            <a:r>
              <a:rPr lang="en-US" sz="2000" dirty="0">
                <a:latin typeface="Calibri" pitchFamily="34" charset="0"/>
                <a:cs typeface="Calibri" pitchFamily="34" charset="0"/>
              </a:rPr>
              <a:t>on the diffusion of ions through the cell membrane</a:t>
            </a:r>
            <a:endParaRPr lang="sr-Cyrl-RS" sz="2000" dirty="0" smtClean="0">
              <a:latin typeface="Calibri" pitchFamily="34" charset="0"/>
              <a:cs typeface="Calibri" pitchFamily="34" charset="0"/>
            </a:endParaRPr>
          </a:p>
          <a:p>
            <a:pPr>
              <a:buNone/>
            </a:pPr>
            <a:endParaRPr lang="sr-Cyrl-RS" sz="2000" dirty="0" smtClean="0">
              <a:latin typeface="Calibri" pitchFamily="34" charset="0"/>
              <a:cs typeface="Calibri" pitchFamily="34" charset="0"/>
            </a:endParaRPr>
          </a:p>
          <a:p>
            <a:pPr>
              <a:buNone/>
            </a:pPr>
            <a:endParaRPr lang="sr-Cyrl-RS" sz="2000" dirty="0" smtClean="0">
              <a:latin typeface="Calibri" pitchFamily="34" charset="0"/>
              <a:cs typeface="Calibri" pitchFamily="34" charset="0"/>
            </a:endParaRPr>
          </a:p>
          <a:p>
            <a:pPr>
              <a:buNone/>
            </a:pPr>
            <a:endParaRPr lang="sr-Cyrl-RS" sz="2000" dirty="0" smtClean="0">
              <a:latin typeface="Calibri" pitchFamily="34" charset="0"/>
              <a:cs typeface="Calibri" pitchFamily="34" charset="0"/>
            </a:endParaRPr>
          </a:p>
          <a:p>
            <a:pPr>
              <a:buNone/>
            </a:pPr>
            <a:r>
              <a:rPr lang="en-US" sz="2000" dirty="0">
                <a:latin typeface="Calibri" pitchFamily="34" charset="0"/>
                <a:cs typeface="Calibri" pitchFamily="34" charset="0"/>
              </a:rPr>
              <a:t>Effect of </a:t>
            </a:r>
            <a:r>
              <a:rPr lang="en-US" sz="2000" b="1" dirty="0">
                <a:solidFill>
                  <a:srgbClr val="FF0000"/>
                </a:solidFill>
                <a:latin typeface="Calibri" pitchFamily="34" charset="0"/>
                <a:cs typeface="Calibri" pitchFamily="34" charset="0"/>
              </a:rPr>
              <a:t>pressure difference </a:t>
            </a:r>
            <a:r>
              <a:rPr lang="en-US" sz="2000" dirty="0">
                <a:latin typeface="Calibri" pitchFamily="34" charset="0"/>
                <a:cs typeface="Calibri" pitchFamily="34" charset="0"/>
              </a:rPr>
              <a:t>on diffusion through the cell membrane</a:t>
            </a:r>
            <a:endParaRPr lang="sr-Cyrl-RS" sz="2000" dirty="0" smtClean="0">
              <a:latin typeface="Calibri" pitchFamily="34" charset="0"/>
              <a:cs typeface="Calibri" pitchFamily="34" charset="0"/>
            </a:endParaRPr>
          </a:p>
        </p:txBody>
      </p:sp>
      <p:pic>
        <p:nvPicPr>
          <p:cNvPr id="5124" name="Picture 4"/>
          <p:cNvPicPr>
            <a:picLocks noChangeAspect="1" noChangeArrowheads="1"/>
          </p:cNvPicPr>
          <p:nvPr/>
        </p:nvPicPr>
        <p:blipFill>
          <a:blip r:embed="rId3" cstate="print"/>
          <a:srcRect/>
          <a:stretch>
            <a:fillRect/>
          </a:stretch>
        </p:blipFill>
        <p:spPr bwMode="auto">
          <a:xfrm>
            <a:off x="5148064" y="692696"/>
            <a:ext cx="3195241" cy="1921613"/>
          </a:xfrm>
          <a:prstGeom prst="rect">
            <a:avLst/>
          </a:prstGeom>
          <a:noFill/>
          <a:ln w="9525">
            <a:noFill/>
            <a:miter lim="800000"/>
            <a:headEnd/>
            <a:tailEnd/>
          </a:ln>
        </p:spPr>
      </p:pic>
      <p:pic>
        <p:nvPicPr>
          <p:cNvPr id="5126" name="Picture 6"/>
          <p:cNvPicPr>
            <a:picLocks noChangeAspect="1" noChangeArrowheads="1"/>
          </p:cNvPicPr>
          <p:nvPr/>
        </p:nvPicPr>
        <p:blipFill>
          <a:blip r:embed="rId4" cstate="print"/>
          <a:srcRect/>
          <a:stretch>
            <a:fillRect/>
          </a:stretch>
        </p:blipFill>
        <p:spPr bwMode="auto">
          <a:xfrm>
            <a:off x="5436096" y="4581128"/>
            <a:ext cx="2917329" cy="1866503"/>
          </a:xfrm>
          <a:prstGeom prst="rect">
            <a:avLst/>
          </a:prstGeom>
          <a:noFill/>
          <a:ln w="9525">
            <a:noFill/>
            <a:miter lim="800000"/>
            <a:headEnd/>
            <a:tailEnd/>
          </a:ln>
        </p:spPr>
      </p:pic>
      <p:sp>
        <p:nvSpPr>
          <p:cNvPr id="8"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51520" y="908720"/>
            <a:ext cx="8640960" cy="5616624"/>
          </a:xfrm>
        </p:spPr>
        <p:txBody>
          <a:bodyPr/>
          <a:lstStyle/>
          <a:p>
            <a:r>
              <a:rPr lang="en-US" sz="2000" b="1" dirty="0">
                <a:solidFill>
                  <a:srgbClr val="FF0000"/>
                </a:solidFill>
                <a:latin typeface="Calibri" pitchFamily="34" charset="0"/>
                <a:cs typeface="Calibri" pitchFamily="34" charset="0"/>
              </a:rPr>
              <a:t>Facilitated diffusion </a:t>
            </a:r>
            <a:r>
              <a:rPr lang="en-US" sz="2000" dirty="0">
                <a:latin typeface="Calibri" pitchFamily="34" charset="0"/>
                <a:cs typeface="Calibri" pitchFamily="34" charset="0"/>
              </a:rPr>
              <a:t>- carrier-mediated diffusion - the substance is transported by a </a:t>
            </a:r>
            <a:r>
              <a:rPr lang="en-US" sz="2000" b="1" dirty="0">
                <a:solidFill>
                  <a:srgbClr val="FF0000"/>
                </a:solidFill>
                <a:latin typeface="Calibri" pitchFamily="34" charset="0"/>
                <a:cs typeface="Calibri" pitchFamily="34" charset="0"/>
              </a:rPr>
              <a:t>specific protein carrier </a:t>
            </a:r>
            <a:r>
              <a:rPr lang="en-US" sz="2000" dirty="0">
                <a:latin typeface="Calibri" pitchFamily="34" charset="0"/>
                <a:cs typeface="Calibri" pitchFamily="34" charset="0"/>
              </a:rPr>
              <a:t>that </a:t>
            </a:r>
            <a:r>
              <a:rPr lang="en-US" sz="2000" b="1" dirty="0">
                <a:solidFill>
                  <a:srgbClr val="FF0000"/>
                </a:solidFill>
                <a:latin typeface="Calibri" pitchFamily="34" charset="0"/>
                <a:cs typeface="Calibri" pitchFamily="34" charset="0"/>
              </a:rPr>
              <a:t>facilitates</a:t>
            </a:r>
            <a:r>
              <a:rPr lang="en-US" sz="2000" dirty="0">
                <a:latin typeface="Calibri" pitchFamily="34" charset="0"/>
                <a:cs typeface="Calibri" pitchFamily="34" charset="0"/>
              </a:rPr>
              <a:t> the diffusion of the substance to the other side</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endParaRPr lang="sr-Cyrl-RS" sz="2000" b="1" dirty="0" smtClean="0">
              <a:latin typeface="Calibri" pitchFamily="34" charset="0"/>
              <a:cs typeface="Calibri" pitchFamily="34" charset="0"/>
            </a:endParaRPr>
          </a:p>
          <a:p>
            <a:pPr>
              <a:buNone/>
            </a:pPr>
            <a:endParaRPr lang="sr-Cyrl-RS" sz="1800" dirty="0" smtClean="0">
              <a:latin typeface="Calibri" pitchFamily="34" charset="0"/>
              <a:cs typeface="Calibri"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1819275" y="2339677"/>
            <a:ext cx="5505450" cy="4257675"/>
          </a:xfrm>
          <a:prstGeom prst="rect">
            <a:avLst/>
          </a:prstGeom>
          <a:noFill/>
          <a:ln w="9525">
            <a:noFill/>
            <a:miter lim="800000"/>
            <a:headEnd/>
            <a:tailEnd/>
          </a:ln>
        </p:spPr>
      </p:pic>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
        <p:nvSpPr>
          <p:cNvPr id="3" name="TextBox 2"/>
          <p:cNvSpPr txBox="1"/>
          <p:nvPr/>
        </p:nvSpPr>
        <p:spPr>
          <a:xfrm>
            <a:off x="3527884" y="2339677"/>
            <a:ext cx="2088232" cy="369332"/>
          </a:xfrm>
          <a:prstGeom prst="rect">
            <a:avLst/>
          </a:prstGeom>
          <a:solidFill>
            <a:schemeClr val="bg1"/>
          </a:solidFill>
        </p:spPr>
        <p:txBody>
          <a:bodyPr wrap="square" rtlCol="0">
            <a:spAutoFit/>
          </a:bodyPr>
          <a:lstStyle/>
          <a:p>
            <a:r>
              <a:rPr lang="en-US" b="1">
                <a:latin typeface="Calibri" pitchFamily="34" charset="0"/>
                <a:cs typeface="Calibri" pitchFamily="34" charset="0"/>
              </a:rPr>
              <a:t>Facilitated diffusion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251520" y="908720"/>
            <a:ext cx="8640960" cy="5616624"/>
          </a:xfrm>
        </p:spPr>
        <p:txBody>
          <a:bodyPr/>
          <a:lstStyle/>
          <a:p>
            <a:endParaRPr lang="sr-Cyrl-RS" sz="2000" b="1" dirty="0" smtClean="0">
              <a:latin typeface="Calibri" pitchFamily="34" charset="0"/>
              <a:cs typeface="Calibri" pitchFamily="34" charset="0"/>
            </a:endParaRPr>
          </a:p>
          <a:p>
            <a:r>
              <a:rPr lang="en-US" sz="2000" b="1" dirty="0">
                <a:latin typeface="Calibri" pitchFamily="34" charset="0"/>
                <a:cs typeface="Calibri" pitchFamily="34" charset="0"/>
              </a:rPr>
              <a:t>Facilitated </a:t>
            </a:r>
            <a:r>
              <a:rPr lang="en-US" sz="2000" b="1" dirty="0" smtClean="0">
                <a:latin typeface="Calibri" pitchFamily="34" charset="0"/>
                <a:cs typeface="Calibri" pitchFamily="34" charset="0"/>
              </a:rPr>
              <a:t>diffusion</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similar to simple diffusion, it takes place </a:t>
            </a:r>
            <a:r>
              <a:rPr lang="en-US" sz="2000" b="1" dirty="0">
                <a:latin typeface="Calibri" pitchFamily="34" charset="0"/>
                <a:cs typeface="Calibri" pitchFamily="34" charset="0"/>
              </a:rPr>
              <a:t>in the direction of the electrochemical gradient</a:t>
            </a:r>
            <a:r>
              <a:rPr lang="sr-Cyrl-RS" sz="2000" dirty="0" smtClean="0">
                <a:latin typeface="Calibri" pitchFamily="34" charset="0"/>
                <a:cs typeface="Calibri" pitchFamily="34" charset="0"/>
              </a:rPr>
              <a:t>;</a:t>
            </a:r>
          </a:p>
          <a:p>
            <a:pPr>
              <a:buNone/>
            </a:pPr>
            <a:r>
              <a:rPr lang="sr-Cyrl-RS" sz="2000" b="1" dirty="0" smtClean="0">
                <a:latin typeface="Calibri" pitchFamily="34" charset="0"/>
                <a:cs typeface="Calibri" pitchFamily="34" charset="0"/>
              </a:rPr>
              <a:t>	</a:t>
            </a:r>
            <a:r>
              <a:rPr lang="sr-Cyrl-RS" sz="2000" dirty="0" smtClean="0">
                <a:latin typeface="Calibri" pitchFamily="34" charset="0"/>
                <a:cs typeface="Calibri" pitchFamily="34" charset="0"/>
              </a:rPr>
              <a:t>- </a:t>
            </a:r>
            <a:r>
              <a:rPr lang="en-US" sz="2000" b="1" dirty="0">
                <a:latin typeface="Calibri" pitchFamily="34" charset="0"/>
                <a:cs typeface="Calibri" pitchFamily="34" charset="0"/>
              </a:rPr>
              <a:t>does not require expenditure of metabolic </a:t>
            </a:r>
            <a:r>
              <a:rPr lang="en-US" sz="2000" b="1" dirty="0" smtClean="0">
                <a:latin typeface="Calibri" pitchFamily="34" charset="0"/>
                <a:cs typeface="Calibri" pitchFamily="34" charset="0"/>
              </a:rPr>
              <a:t>energy </a:t>
            </a:r>
            <a:r>
              <a:rPr lang="sr-Cyrl-RS" sz="2000" dirty="0" smtClean="0">
                <a:latin typeface="Calibri" pitchFamily="34" charset="0"/>
                <a:cs typeface="Calibri" pitchFamily="34" charset="0"/>
              </a:rPr>
              <a:t>(АТР);</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it takes place </a:t>
            </a:r>
            <a:r>
              <a:rPr lang="en-US" sz="2000" b="1" dirty="0">
                <a:latin typeface="Calibri" pitchFamily="34" charset="0"/>
                <a:cs typeface="Calibri" pitchFamily="34" charset="0"/>
              </a:rPr>
              <a:t>faster</a:t>
            </a:r>
            <a:r>
              <a:rPr lang="en-US" sz="2000" dirty="0">
                <a:latin typeface="Calibri" pitchFamily="34" charset="0"/>
                <a:cs typeface="Calibri" pitchFamily="34" charset="0"/>
              </a:rPr>
              <a:t> compared to simple diffusion with smaller amounts of transported substrate</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belongs to </a:t>
            </a:r>
            <a:r>
              <a:rPr lang="en-US" sz="2000" b="1" dirty="0">
                <a:latin typeface="Calibri" pitchFamily="34" charset="0"/>
                <a:cs typeface="Calibri" pitchFamily="34" charset="0"/>
              </a:rPr>
              <a:t>transport mediated by carriers</a:t>
            </a:r>
            <a:r>
              <a:rPr lang="sr-Cyrl-RS" sz="2000" dirty="0" smtClean="0">
                <a:latin typeface="Calibri" pitchFamily="34" charset="0"/>
                <a:cs typeface="Calibri" pitchFamily="34" charset="0"/>
              </a:rPr>
              <a:t>.</a:t>
            </a:r>
          </a:p>
          <a:p>
            <a:pPr>
              <a:buNone/>
            </a:pPr>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The most important substances that cross the cell membrane by facilitated diffusion are </a:t>
            </a:r>
            <a:r>
              <a:rPr lang="en-US" sz="2000" b="1" dirty="0">
                <a:latin typeface="Calibri" pitchFamily="34" charset="0"/>
                <a:cs typeface="Calibri" pitchFamily="34" charset="0"/>
              </a:rPr>
              <a:t>glucose</a:t>
            </a:r>
            <a:r>
              <a:rPr lang="en-US" sz="2000" dirty="0">
                <a:latin typeface="Calibri" pitchFamily="34" charset="0"/>
                <a:cs typeface="Calibri" pitchFamily="34" charset="0"/>
              </a:rPr>
              <a:t> and </a:t>
            </a:r>
            <a:r>
              <a:rPr lang="en-US" sz="2000" b="1" dirty="0">
                <a:latin typeface="Calibri" pitchFamily="34" charset="0"/>
                <a:cs typeface="Calibri" pitchFamily="34" charset="0"/>
              </a:rPr>
              <a:t>most amino acids </a:t>
            </a:r>
            <a:r>
              <a:rPr lang="en-US" sz="2000" dirty="0">
                <a:latin typeface="Calibri" pitchFamily="34" charset="0"/>
                <a:cs typeface="Calibri" pitchFamily="34" charset="0"/>
              </a:rPr>
              <a:t>(in some places)</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a:p>
            <a:r>
              <a:rPr lang="en-US" sz="2000" b="1" dirty="0">
                <a:solidFill>
                  <a:srgbClr val="FF0000"/>
                </a:solidFill>
                <a:latin typeface="Calibri" pitchFamily="34" charset="0"/>
                <a:cs typeface="Calibri" pitchFamily="34" charset="0"/>
              </a:rPr>
              <a:t>Insulin</a:t>
            </a:r>
            <a:r>
              <a:rPr lang="en-US" sz="2000" dirty="0">
                <a:latin typeface="Calibri" pitchFamily="34" charset="0"/>
                <a:cs typeface="Calibri" pitchFamily="34" charset="0"/>
              </a:rPr>
              <a:t> activity is necessary for the transport of glucose by the process of facilitated diffusion in most tissues</a:t>
            </a:r>
            <a:r>
              <a:rPr lang="sr-Cyrl-RS" sz="2000" dirty="0" smtClean="0">
                <a:latin typeface="Calibri" pitchFamily="34" charset="0"/>
                <a:cs typeface="Calibri" pitchFamily="34" charset="0"/>
              </a:rPr>
              <a:t>.</a:t>
            </a:r>
          </a:p>
          <a:p>
            <a:pPr lvl="1"/>
            <a:endParaRPr lang="sr-Cyrl-RS" sz="2000" dirty="0" smtClean="0">
              <a:latin typeface="Calibri" pitchFamily="34" charset="0"/>
              <a:cs typeface="Calibri" pitchFamily="34" charset="0"/>
            </a:endParaRPr>
          </a:p>
          <a:p>
            <a:pPr lvl="1"/>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endParaRPr lang="sr-Cyrl-RS" sz="2000" b="1" dirty="0" smtClean="0">
              <a:latin typeface="Calibri" pitchFamily="34" charset="0"/>
              <a:cs typeface="Calibri" pitchFamily="34" charset="0"/>
            </a:endParaRPr>
          </a:p>
          <a:p>
            <a:pPr>
              <a:buNone/>
            </a:pPr>
            <a:endParaRPr lang="sr-Cyrl-RS" sz="18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buNone/>
            </a:pPr>
            <a:r>
              <a:rPr lang="en-US" sz="2000" b="1" u="sng" dirty="0" smtClean="0">
                <a:latin typeface="Calibri" pitchFamily="34" charset="0"/>
                <a:cs typeface="Calibri" pitchFamily="34" charset="0"/>
              </a:rPr>
              <a:t>Carrier-mediated transports</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facilitated diffusion</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smtClean="0">
                <a:latin typeface="Calibri" pitchFamily="34" charset="0"/>
                <a:cs typeface="Calibri" pitchFamily="34" charset="0"/>
              </a:rPr>
              <a:t>primary active transport</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smtClean="0">
                <a:latin typeface="Calibri" pitchFamily="34" charset="0"/>
                <a:cs typeface="Calibri" pitchFamily="34" charset="0"/>
              </a:rPr>
              <a:t>secondary active transport</a:t>
            </a:r>
            <a:r>
              <a:rPr lang="sr-Cyrl-RS" sz="2000" dirty="0" smtClean="0">
                <a:latin typeface="Calibri" pitchFamily="34" charset="0"/>
                <a:cs typeface="Calibri" pitchFamily="34" charset="0"/>
              </a:rPr>
              <a:t>.</a:t>
            </a:r>
          </a:p>
          <a:p>
            <a:pPr>
              <a:buNone/>
            </a:pPr>
            <a:endParaRPr lang="sr-Cyrl-RS" sz="2000" dirty="0" smtClean="0">
              <a:latin typeface="Calibri" pitchFamily="34" charset="0"/>
              <a:cs typeface="Calibri" pitchFamily="34" charset="0"/>
            </a:endParaRPr>
          </a:p>
          <a:p>
            <a:pPr>
              <a:buNone/>
            </a:pPr>
            <a:r>
              <a:rPr lang="en-US" sz="2000" b="1" u="sng" dirty="0" smtClean="0">
                <a:latin typeface="Calibri" pitchFamily="34" charset="0"/>
                <a:cs typeface="Calibri" pitchFamily="34" charset="0"/>
              </a:rPr>
              <a:t>Features of carrier-mediated transports</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u="sng" dirty="0" err="1">
                <a:solidFill>
                  <a:srgbClr val="FF0000"/>
                </a:solidFill>
                <a:latin typeface="Calibri" pitchFamily="34" charset="0"/>
                <a:cs typeface="Calibri" pitchFamily="34" charset="0"/>
              </a:rPr>
              <a:t>stereospecificity</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 transport protein distinguishes between the two stereoisomers (D-glucose is transported by facilitated diffusion, unlike L-glucose</a:t>
            </a:r>
            <a:r>
              <a:rPr lang="sr-Cyrl-RS" sz="2000" dirty="0" smtClean="0">
                <a:latin typeface="Calibri" pitchFamily="34" charset="0"/>
                <a:cs typeface="Calibri" pitchFamily="34" charset="0"/>
              </a:rPr>
              <a:t>);</a:t>
            </a:r>
          </a:p>
          <a:p>
            <a:pPr>
              <a:buNone/>
            </a:pPr>
            <a:endParaRPr lang="sr-Cyrl-RS" sz="500" dirty="0" smtClean="0">
              <a:latin typeface="Calibri" pitchFamily="34" charset="0"/>
              <a:cs typeface="Calibri" pitchFamily="34" charset="0"/>
            </a:endParaRPr>
          </a:p>
          <a:p>
            <a:pPr>
              <a:buNone/>
            </a:pPr>
            <a:r>
              <a:rPr lang="sr-Cyrl-RS" sz="2000" dirty="0" smtClean="0">
                <a:latin typeface="Calibri" pitchFamily="34" charset="0"/>
                <a:cs typeface="Calibri" pitchFamily="34" charset="0"/>
              </a:rPr>
              <a:t>	- </a:t>
            </a:r>
            <a:r>
              <a:rPr lang="en-US" sz="2000" b="1" u="sng" dirty="0" err="1">
                <a:solidFill>
                  <a:srgbClr val="FF0000"/>
                </a:solidFill>
                <a:latin typeface="Calibri" pitchFamily="34" charset="0"/>
                <a:cs typeface="Calibri" pitchFamily="34" charset="0"/>
              </a:rPr>
              <a:t>saturability</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 speed of transport is limited by the number of transporters</a:t>
            </a:r>
            <a:r>
              <a:rPr lang="en-US" sz="2000" dirty="0" smtClean="0">
                <a:latin typeface="Calibri" pitchFamily="34" charset="0"/>
                <a:cs typeface="Calibri" pitchFamily="34" charset="0"/>
              </a:rPr>
              <a:t>, </a:t>
            </a:r>
            <a:r>
              <a:rPr lang="en-US" sz="2000" dirty="0">
                <a:latin typeface="Calibri" pitchFamily="34" charset="0"/>
                <a:cs typeface="Calibri" pitchFamily="34" charset="0"/>
              </a:rPr>
              <a:t>when all transporters are saturated the transport maximum (Tm) is reached and the maximum speed of transport</a:t>
            </a:r>
            <a:r>
              <a:rPr lang="sr-Cyrl-RS" sz="2000" dirty="0" smtClean="0">
                <a:latin typeface="Calibri" pitchFamily="34" charset="0"/>
                <a:cs typeface="Calibri" pitchFamily="34" charset="0"/>
              </a:rPr>
              <a:t> (</a:t>
            </a:r>
            <a:r>
              <a:rPr lang="en-US" sz="2000" dirty="0" smtClean="0">
                <a:latin typeface="Calibri" pitchFamily="34" charset="0"/>
                <a:cs typeface="Calibri" pitchFamily="34" charset="0"/>
              </a:rPr>
              <a:t>V</a:t>
            </a:r>
            <a:r>
              <a:rPr lang="en-US" sz="2000" baseline="-25000" dirty="0" smtClean="0">
                <a:latin typeface="Calibri" pitchFamily="34" charset="0"/>
                <a:cs typeface="Calibri" pitchFamily="34" charset="0"/>
              </a:rPr>
              <a:t>max</a:t>
            </a:r>
            <a:r>
              <a:rPr lang="sr-Cyrl-RS" sz="2000" dirty="0" smtClean="0">
                <a:latin typeface="Calibri" pitchFamily="34" charset="0"/>
                <a:cs typeface="Calibri" pitchFamily="34" charset="0"/>
              </a:rPr>
              <a:t>)</a:t>
            </a:r>
            <a:r>
              <a:rPr lang="en-US" sz="2000" dirty="0" smtClean="0">
                <a:latin typeface="Calibri" pitchFamily="34" charset="0"/>
                <a:cs typeface="Calibri" pitchFamily="34" charset="0"/>
              </a:rPr>
              <a:t>;</a:t>
            </a:r>
            <a:endParaRPr lang="sr-Cyrl-RS" sz="2000" dirty="0" smtClean="0">
              <a:latin typeface="Calibri" pitchFamily="34" charset="0"/>
              <a:cs typeface="Calibri" pitchFamily="34" charset="0"/>
            </a:endParaRPr>
          </a:p>
          <a:p>
            <a:pPr>
              <a:buNone/>
            </a:pPr>
            <a:endParaRPr lang="en-US" sz="500" dirty="0" smtClean="0">
              <a:latin typeface="Calibri" pitchFamily="34" charset="0"/>
              <a:cs typeface="Calibri" pitchFamily="34" charset="0"/>
            </a:endParaRPr>
          </a:p>
          <a:p>
            <a:pPr>
              <a:buNone/>
            </a:pPr>
            <a:r>
              <a:rPr lang="en-US" sz="2000" dirty="0" smtClean="0">
                <a:latin typeface="Calibri" pitchFamily="34" charset="0"/>
                <a:cs typeface="Calibri" pitchFamily="34" charset="0"/>
              </a:rPr>
              <a:t>	- </a:t>
            </a:r>
            <a:r>
              <a:rPr lang="en-US" sz="2000" b="1" u="sng" dirty="0">
                <a:solidFill>
                  <a:srgbClr val="FF0000"/>
                </a:solidFill>
                <a:latin typeface="Calibri" pitchFamily="34" charset="0"/>
                <a:cs typeface="Calibri" pitchFamily="34" charset="0"/>
              </a:rPr>
              <a:t>competitiveness</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substances that have a similar structure can bind to the same transport protein, competing with each other for the binding site and acting as competitive inhibitors of each other (glucose and galactose are competitive inhibitors in the small intestine</a:t>
            </a:r>
            <a:r>
              <a:rPr lang="sr-Cyrl-RS" sz="2000" dirty="0" smtClean="0">
                <a:latin typeface="Calibri" pitchFamily="34" charset="0"/>
                <a:cs typeface="Calibri" pitchFamily="34" charset="0"/>
              </a:rPr>
              <a:t>).</a:t>
            </a: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5496" y="3010942"/>
            <a:ext cx="3024336"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lgn="ctr" fontAlgn="base">
              <a:spcBef>
                <a:spcPct val="0"/>
              </a:spcBef>
              <a:spcAft>
                <a:spcPct val="0"/>
              </a:spcAft>
              <a:defRPr/>
            </a:pPr>
            <a:r>
              <a:rPr lang="en-US" sz="2400" b="1" u="sng" kern="0" dirty="0" err="1">
                <a:solidFill>
                  <a:srgbClr val="FF0000"/>
                </a:solidFill>
                <a:latin typeface="Calibri" pitchFamily="34" charset="0"/>
                <a:ea typeface="+mj-ea"/>
                <a:cs typeface="Calibri" pitchFamily="34" charset="0"/>
              </a:rPr>
              <a:t>Saturability</a:t>
            </a:r>
            <a:endParaRPr kumimoji="0" lang="en-US" sz="2400" b="1" i="0" u="sng" strike="noStrike" kern="0" cap="none" spc="0" normalizeH="0" baseline="0" noProof="0" dirty="0">
              <a:ln>
                <a:noFill/>
              </a:ln>
              <a:solidFill>
                <a:srgbClr val="FF0000"/>
              </a:solidFill>
              <a:effectLst/>
              <a:uLnTx/>
              <a:uFillTx/>
              <a:latin typeface="Calibri" pitchFamily="34" charset="0"/>
              <a:ea typeface="+mj-ea"/>
              <a:cs typeface="Calibri" pitchFamily="34" charset="0"/>
            </a:endParaRPr>
          </a:p>
        </p:txBody>
      </p:sp>
      <p:sp>
        <p:nvSpPr>
          <p:cNvPr id="7"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3078050" y="1147898"/>
            <a:ext cx="5238366" cy="451583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6386" name="Picture 2" descr="Image result for einstein"/>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467544" y="5169386"/>
            <a:ext cx="8208912" cy="707886"/>
          </a:xfrm>
          <a:prstGeom prst="rect">
            <a:avLst/>
          </a:prstGeom>
          <a:noFill/>
        </p:spPr>
        <p:txBody>
          <a:bodyPr wrap="square" rtlCol="0">
            <a:spAutoFit/>
          </a:bodyPr>
          <a:lstStyle/>
          <a:p>
            <a:r>
              <a:rPr lang="en-US" sz="2000" b="1" dirty="0" smtClean="0">
                <a:solidFill>
                  <a:schemeClr val="accent3"/>
                </a:solidFill>
                <a:latin typeface="Bookman Old Style" pitchFamily="18" charset="0"/>
              </a:rPr>
              <a:t>I do not teach anyone, I only provide the environment in which they can learn…</a:t>
            </a:r>
            <a:endParaRPr lang="en-US" sz="2000" b="1" dirty="0">
              <a:solidFill>
                <a:schemeClr val="accent3"/>
              </a:solidFill>
              <a:latin typeface="Bookman Old Style" pitchFamily="18" charset="0"/>
            </a:endParaRPr>
          </a:p>
        </p:txBody>
      </p:sp>
      <p:sp>
        <p:nvSpPr>
          <p:cNvPr id="6" name="TextBox 5"/>
          <p:cNvSpPr txBox="1"/>
          <p:nvPr/>
        </p:nvSpPr>
        <p:spPr>
          <a:xfrm>
            <a:off x="467544" y="6033482"/>
            <a:ext cx="8208912" cy="707886"/>
          </a:xfrm>
          <a:prstGeom prst="rect">
            <a:avLst/>
          </a:prstGeom>
          <a:noFill/>
        </p:spPr>
        <p:txBody>
          <a:bodyPr wrap="square" rtlCol="0">
            <a:spAutoFit/>
          </a:bodyPr>
          <a:lstStyle/>
          <a:p>
            <a:r>
              <a:rPr lang="en-US" sz="2000" b="1" dirty="0" smtClean="0">
                <a:solidFill>
                  <a:schemeClr val="accent3"/>
                </a:solidFill>
                <a:latin typeface="Bookman Old Style" pitchFamily="18" charset="0"/>
              </a:rPr>
              <a:t>Education is not the learning of facts, but the training of the mind to think…</a:t>
            </a:r>
            <a:endParaRPr lang="en-US" sz="2000" b="1" dirty="0">
              <a:solidFill>
                <a:schemeClr val="accent3"/>
              </a:solidFill>
              <a:latin typeface="Bookman Old Style"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05587" y="1105366"/>
            <a:ext cx="4332825" cy="5744275"/>
          </a:xfrm>
          <a:prstGeom prst="rect">
            <a:avLst/>
          </a:prstGeom>
        </p:spPr>
      </p:pic>
      <p:sp>
        <p:nvSpPr>
          <p:cNvPr id="5"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extLst>
      <p:ext uri="{BB962C8B-B14F-4D97-AF65-F5344CB8AC3E}">
        <p14:creationId xmlns:p14="http://schemas.microsoft.com/office/powerpoint/2010/main" val="2285245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When the cell membrane moves molecules or ions </a:t>
            </a:r>
            <a:r>
              <a:rPr lang="en-US" sz="2000" b="1" dirty="0">
                <a:latin typeface="Calibri" pitchFamily="34" charset="0"/>
                <a:cs typeface="Calibri" pitchFamily="34" charset="0"/>
              </a:rPr>
              <a:t>against their electrochemical gradient</a:t>
            </a:r>
            <a:r>
              <a:rPr lang="en-US" sz="2000" dirty="0">
                <a:latin typeface="Calibri" pitchFamily="34" charset="0"/>
                <a:cs typeface="Calibri" pitchFamily="34" charset="0"/>
              </a:rPr>
              <a:t> ("uphill") the process is called </a:t>
            </a:r>
            <a:r>
              <a:rPr lang="en-US" sz="2000" b="1" u="sng" dirty="0">
                <a:solidFill>
                  <a:srgbClr val="FF0000"/>
                </a:solidFill>
                <a:latin typeface="Calibri" pitchFamily="34" charset="0"/>
                <a:cs typeface="Calibri" pitchFamily="34" charset="0"/>
              </a:rPr>
              <a:t>active transport</a:t>
            </a:r>
            <a:r>
              <a:rPr lang="sr-Cyrl-RS" sz="2000" dirty="0" smtClean="0">
                <a:latin typeface="Calibri" pitchFamily="34" charset="0"/>
                <a:cs typeface="Calibri" pitchFamily="34" charset="0"/>
              </a:rPr>
              <a:t>.</a:t>
            </a:r>
          </a:p>
          <a:p>
            <a:endParaRPr lang="sr-Cyrl-RS" sz="1200" dirty="0" smtClean="0">
              <a:latin typeface="Calibri" pitchFamily="34" charset="0"/>
              <a:cs typeface="Calibri" pitchFamily="34" charset="0"/>
            </a:endParaRPr>
          </a:p>
          <a:p>
            <a:r>
              <a:rPr lang="en-US" sz="2000" b="1" dirty="0">
                <a:latin typeface="Calibri" pitchFamily="34" charset="0"/>
                <a:cs typeface="Calibri" pitchFamily="34" charset="0"/>
              </a:rPr>
              <a:t>Active </a:t>
            </a:r>
            <a:r>
              <a:rPr lang="en-US" sz="2000" b="1" dirty="0" smtClean="0">
                <a:latin typeface="Calibri" pitchFamily="34" charset="0"/>
                <a:cs typeface="Calibri" pitchFamily="34" charset="0"/>
              </a:rPr>
              <a:t>transport</a:t>
            </a:r>
            <a:r>
              <a:rPr lang="sr-Cyrl-RS" sz="2000" dirty="0" smtClean="0">
                <a:latin typeface="Calibri" pitchFamily="34" charset="0"/>
                <a:cs typeface="Calibri" pitchFamily="34" charset="0"/>
              </a:rPr>
              <a:t>:</a:t>
            </a:r>
            <a:endParaRPr lang="sr-Cyrl-RS" sz="1600" dirty="0" smtClean="0">
              <a:latin typeface="Calibri" pitchFamily="34" charset="0"/>
              <a:cs typeface="Calibri" pitchFamily="34" charset="0"/>
            </a:endParaRPr>
          </a:p>
          <a:p>
            <a:pPr>
              <a:buNone/>
            </a:pPr>
            <a:r>
              <a:rPr lang="sr-Cyrl-RS" sz="1600" dirty="0" smtClean="0">
                <a:latin typeface="Calibri" pitchFamily="34" charset="0"/>
                <a:cs typeface="Calibri" pitchFamily="34" charset="0"/>
              </a:rPr>
              <a:t>	</a:t>
            </a:r>
            <a:r>
              <a:rPr lang="sr-Cyrl-RS" sz="2000" dirty="0" smtClean="0">
                <a:latin typeface="Calibri" pitchFamily="34" charset="0"/>
                <a:cs typeface="Calibri" pitchFamily="34" charset="0"/>
              </a:rPr>
              <a:t>- </a:t>
            </a:r>
            <a:r>
              <a:rPr lang="en-US" sz="2000" b="1" u="sng" dirty="0" smtClean="0">
                <a:solidFill>
                  <a:srgbClr val="FF0000"/>
                </a:solidFill>
                <a:latin typeface="Calibri" pitchFamily="34" charset="0"/>
                <a:cs typeface="Calibri" pitchFamily="34" charset="0"/>
              </a:rPr>
              <a:t>primary </a:t>
            </a:r>
            <a:r>
              <a:rPr lang="en-US" sz="2000" b="1" u="sng" dirty="0">
                <a:solidFill>
                  <a:srgbClr val="FF0000"/>
                </a:solidFill>
                <a:latin typeface="Calibri" pitchFamily="34" charset="0"/>
                <a:cs typeface="Calibri" pitchFamily="34" charset="0"/>
              </a:rPr>
              <a:t>active transport,</a:t>
            </a:r>
          </a:p>
          <a:p>
            <a:pPr>
              <a:buNone/>
            </a:pPr>
            <a:r>
              <a:rPr lang="en-US" sz="2000" b="1" dirty="0">
                <a:solidFill>
                  <a:srgbClr val="FF0000"/>
                </a:solidFill>
                <a:latin typeface="Calibri" pitchFamily="34" charset="0"/>
                <a:cs typeface="Calibri" pitchFamily="34" charset="0"/>
              </a:rPr>
              <a:t>	</a:t>
            </a:r>
            <a:r>
              <a:rPr lang="en-US" sz="2000" dirty="0">
                <a:latin typeface="Calibri" pitchFamily="34" charset="0"/>
                <a:cs typeface="Calibri" pitchFamily="34" charset="0"/>
              </a:rPr>
              <a:t>-</a:t>
            </a:r>
            <a:r>
              <a:rPr lang="en-US" sz="2000" b="1" dirty="0">
                <a:solidFill>
                  <a:srgbClr val="FF0000"/>
                </a:solidFill>
                <a:latin typeface="Calibri" pitchFamily="34" charset="0"/>
                <a:cs typeface="Calibri" pitchFamily="34" charset="0"/>
              </a:rPr>
              <a:t> </a:t>
            </a:r>
            <a:r>
              <a:rPr lang="en-US" sz="2000" b="1" u="sng" dirty="0" smtClean="0">
                <a:solidFill>
                  <a:srgbClr val="FF0000"/>
                </a:solidFill>
                <a:latin typeface="Calibri" pitchFamily="34" charset="0"/>
                <a:cs typeface="Calibri" pitchFamily="34" charset="0"/>
              </a:rPr>
              <a:t>secondary active transport</a:t>
            </a:r>
          </a:p>
          <a:p>
            <a:pPr>
              <a:buNone/>
            </a:pPr>
            <a:endParaRPr lang="sr-Cyrl-RS" sz="1000" b="1" u="sng" dirty="0" smtClean="0">
              <a:solidFill>
                <a:srgbClr val="FF0000"/>
              </a:solidFill>
              <a:latin typeface="Calibri" pitchFamily="34" charset="0"/>
              <a:cs typeface="Calibri" pitchFamily="34" charset="0"/>
            </a:endParaRPr>
          </a:p>
          <a:p>
            <a:pPr>
              <a:spcBef>
                <a:spcPts val="0"/>
              </a:spcBef>
              <a:buNone/>
            </a:pPr>
            <a:r>
              <a:rPr lang="en-US" sz="2000" b="1" u="sng" dirty="0" smtClean="0">
                <a:latin typeface="Calibri" pitchFamily="34" charset="0"/>
                <a:cs typeface="Calibri" pitchFamily="34" charset="0"/>
              </a:rPr>
              <a:t>Primary </a:t>
            </a:r>
            <a:r>
              <a:rPr lang="en-US" sz="2000" b="1" u="sng" dirty="0">
                <a:latin typeface="Calibri" pitchFamily="34" charset="0"/>
                <a:cs typeface="Calibri" pitchFamily="34" charset="0"/>
              </a:rPr>
              <a:t>active transport</a:t>
            </a:r>
            <a:r>
              <a:rPr lang="sr-Cyrl-RS" sz="2000" dirty="0" smtClean="0">
                <a:latin typeface="Calibri" pitchFamily="34" charset="0"/>
                <a:cs typeface="Calibri" pitchFamily="34" charset="0"/>
              </a:rPr>
              <a:t>:</a:t>
            </a:r>
          </a:p>
          <a:p>
            <a:pPr>
              <a:spcBef>
                <a:spcPts val="0"/>
              </a:spcBef>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requires energy consumption directly from the decomposition of </a:t>
            </a:r>
            <a:r>
              <a:rPr lang="sr-Cyrl-RS" sz="2000" b="1" dirty="0" smtClean="0">
                <a:latin typeface="Calibri" pitchFamily="34" charset="0"/>
                <a:cs typeface="Calibri" pitchFamily="34" charset="0"/>
              </a:rPr>
              <a:t>АТР</a:t>
            </a:r>
            <a:r>
              <a:rPr lang="sr-Cyrl-RS" sz="2000" dirty="0" smtClean="0">
                <a:latin typeface="Calibri" pitchFamily="34" charset="0"/>
                <a:cs typeface="Calibri" pitchFamily="34" charset="0"/>
              </a:rPr>
              <a:t>;</a:t>
            </a:r>
          </a:p>
          <a:p>
            <a:pPr>
              <a:spcBef>
                <a:spcPts val="0"/>
              </a:spcBef>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takes place </a:t>
            </a:r>
            <a:r>
              <a:rPr lang="en-US" sz="2000" b="1" dirty="0">
                <a:latin typeface="Calibri" pitchFamily="34" charset="0"/>
                <a:cs typeface="Calibri" pitchFamily="34" charset="0"/>
              </a:rPr>
              <a:t>against the electrochemical gradient</a:t>
            </a:r>
            <a:r>
              <a:rPr lang="sr-Cyrl-RS" sz="2000" dirty="0" smtClean="0">
                <a:latin typeface="Calibri" pitchFamily="34" charset="0"/>
                <a:cs typeface="Calibri" pitchFamily="34" charset="0"/>
              </a:rPr>
              <a:t>;</a:t>
            </a:r>
          </a:p>
          <a:p>
            <a:pPr>
              <a:spcBef>
                <a:spcPts val="0"/>
              </a:spcBef>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is mediated by a </a:t>
            </a:r>
            <a:r>
              <a:rPr lang="en-US" sz="2000" b="1" dirty="0" smtClean="0">
                <a:latin typeface="Calibri" pitchFamily="34" charset="0"/>
                <a:cs typeface="Calibri" pitchFamily="34" charset="0"/>
              </a:rPr>
              <a:t>carrier.</a:t>
            </a:r>
          </a:p>
          <a:p>
            <a:pPr>
              <a:spcBef>
                <a:spcPts val="0"/>
              </a:spcBef>
              <a:buNone/>
            </a:pPr>
            <a:endParaRPr lang="sr-Cyrl-RS" sz="1000" dirty="0" smtClean="0">
              <a:latin typeface="Calibri" pitchFamily="34" charset="0"/>
              <a:cs typeface="Calibri" pitchFamily="34" charset="0"/>
            </a:endParaRPr>
          </a:p>
          <a:p>
            <a:pPr>
              <a:spcBef>
                <a:spcPts val="0"/>
              </a:spcBef>
            </a:pPr>
            <a:r>
              <a:rPr lang="en-US" sz="2000" dirty="0">
                <a:latin typeface="Calibri" pitchFamily="34" charset="0"/>
                <a:cs typeface="Calibri" pitchFamily="34" charset="0"/>
              </a:rPr>
              <a:t>Substances that are </a:t>
            </a:r>
            <a:r>
              <a:rPr lang="en-US" sz="2000" dirty="0" smtClean="0">
                <a:latin typeface="Calibri" pitchFamily="34" charset="0"/>
                <a:cs typeface="Calibri" pitchFamily="34" charset="0"/>
              </a:rPr>
              <a:t>transported </a:t>
            </a:r>
            <a:r>
              <a:rPr lang="en-US" sz="2000" dirty="0">
                <a:latin typeface="Calibri" pitchFamily="34" charset="0"/>
                <a:cs typeface="Calibri" pitchFamily="34" charset="0"/>
              </a:rPr>
              <a:t>by </a:t>
            </a:r>
            <a:r>
              <a:rPr lang="en-US" sz="2000" dirty="0" smtClean="0">
                <a:latin typeface="Calibri" pitchFamily="34" charset="0"/>
                <a:cs typeface="Calibri" pitchFamily="34" charset="0"/>
              </a:rPr>
              <a:t>primary active </a:t>
            </a:r>
            <a:r>
              <a:rPr lang="en-US" sz="2000" dirty="0">
                <a:latin typeface="Calibri" pitchFamily="34" charset="0"/>
                <a:cs typeface="Calibri" pitchFamily="34" charset="0"/>
              </a:rPr>
              <a:t>transport - sodium, potassium, calcium, hydrogen ions, chloride ions</a:t>
            </a:r>
            <a:r>
              <a:rPr lang="sr-Cyrl-RS" sz="2000" dirty="0" smtClean="0">
                <a:latin typeface="Calibri" pitchFamily="34" charset="0"/>
                <a:cs typeface="Calibri" pitchFamily="34" charset="0"/>
              </a:rPr>
              <a:t>...</a:t>
            </a: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dirty="0">
                <a:latin typeface="Calibri" pitchFamily="34" charset="0"/>
                <a:cs typeface="Calibri" pitchFamily="34" charset="0"/>
              </a:rPr>
              <a:t>The best-known and most important mechanism of primarily active transport is Na, K </a:t>
            </a:r>
            <a:r>
              <a:rPr lang="en-US" sz="2000" dirty="0" smtClean="0">
                <a:latin typeface="Calibri" pitchFamily="34" charset="0"/>
                <a:cs typeface="Calibri" pitchFamily="34" charset="0"/>
              </a:rPr>
              <a:t>ATPase </a:t>
            </a:r>
            <a:r>
              <a:rPr lang="en-US" sz="2000" dirty="0">
                <a:latin typeface="Calibri" pitchFamily="34" charset="0"/>
                <a:cs typeface="Calibri" pitchFamily="34" charset="0"/>
              </a:rPr>
              <a:t>(</a:t>
            </a:r>
            <a:r>
              <a:rPr lang="en-US" sz="2000" dirty="0" smtClean="0">
                <a:latin typeface="Calibri" pitchFamily="34" charset="0"/>
                <a:cs typeface="Calibri" pitchFamily="34" charset="0"/>
              </a:rPr>
              <a:t>Na</a:t>
            </a:r>
            <a:r>
              <a:rPr lang="en-US" sz="2000" baseline="30000" dirty="0" smtClean="0">
                <a:latin typeface="Calibri" pitchFamily="34" charset="0"/>
                <a:cs typeface="Calibri" pitchFamily="34" charset="0"/>
              </a:rPr>
              <a:t>+</a:t>
            </a:r>
            <a:r>
              <a:rPr lang="en-US" sz="2000" dirty="0" smtClean="0">
                <a:latin typeface="Calibri" pitchFamily="34" charset="0"/>
                <a:cs typeface="Calibri" pitchFamily="34" charset="0"/>
              </a:rPr>
              <a:t>,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pump</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Na, K </a:t>
            </a:r>
            <a:r>
              <a:rPr lang="en-US" sz="2000" dirty="0" smtClean="0">
                <a:latin typeface="Calibri" pitchFamily="34" charset="0"/>
                <a:cs typeface="Calibri" pitchFamily="34" charset="0"/>
              </a:rPr>
              <a:t>ATPase </a:t>
            </a:r>
            <a:r>
              <a:rPr lang="en-US" sz="2000" dirty="0">
                <a:latin typeface="Calibri" pitchFamily="34" charset="0"/>
                <a:cs typeface="Calibri" pitchFamily="34" charset="0"/>
              </a:rPr>
              <a:t>hydrolyzes the breakdown of ATR, which provides energy for the transport of </a:t>
            </a:r>
            <a:r>
              <a:rPr lang="en-US" sz="2000" b="1" dirty="0">
                <a:latin typeface="Calibri" pitchFamily="34" charset="0"/>
                <a:cs typeface="Calibri" pitchFamily="34" charset="0"/>
              </a:rPr>
              <a:t>three Na</a:t>
            </a:r>
            <a:r>
              <a:rPr lang="en-US" sz="2000" b="1" baseline="30000" dirty="0">
                <a:latin typeface="Calibri" pitchFamily="34" charset="0"/>
                <a:cs typeface="Calibri" pitchFamily="34" charset="0"/>
              </a:rPr>
              <a:t>+</a:t>
            </a:r>
            <a:r>
              <a:rPr lang="en-US" sz="2000" b="1" dirty="0" smtClean="0">
                <a:latin typeface="Calibri" pitchFamily="34" charset="0"/>
                <a:cs typeface="Calibri" pitchFamily="34" charset="0"/>
              </a:rPr>
              <a:t> </a:t>
            </a:r>
            <a:r>
              <a:rPr lang="en-US" sz="2000" dirty="0">
                <a:latin typeface="Calibri" pitchFamily="34" charset="0"/>
                <a:cs typeface="Calibri" pitchFamily="34" charset="0"/>
              </a:rPr>
              <a:t>out of the cell and </a:t>
            </a:r>
            <a:r>
              <a:rPr lang="en-US" sz="2000" b="1" dirty="0">
                <a:latin typeface="Calibri" pitchFamily="34" charset="0"/>
                <a:cs typeface="Calibri" pitchFamily="34" charset="0"/>
              </a:rPr>
              <a:t>two K</a:t>
            </a:r>
            <a:r>
              <a:rPr lang="en-US" sz="2000" b="1"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into the cell - </a:t>
            </a:r>
            <a:r>
              <a:rPr lang="en-US" sz="2000" b="1" dirty="0" err="1">
                <a:solidFill>
                  <a:srgbClr val="FF0000"/>
                </a:solidFill>
                <a:latin typeface="Calibri" pitchFamily="34" charset="0"/>
                <a:cs typeface="Calibri" pitchFamily="34" charset="0"/>
              </a:rPr>
              <a:t>electrogenic</a:t>
            </a:r>
            <a:r>
              <a:rPr lang="en-US" sz="2000" b="1" dirty="0">
                <a:solidFill>
                  <a:srgbClr val="FF0000"/>
                </a:solidFill>
                <a:latin typeface="Calibri" pitchFamily="34" charset="0"/>
                <a:cs typeface="Calibri" pitchFamily="34" charset="0"/>
              </a:rPr>
              <a:t> pump</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Na, K ATPase keeps the intracellular concentrations of 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and K</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constant</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Na, K ATPase is found in all parts of the organism</a:t>
            </a:r>
            <a:r>
              <a:rPr lang="ru-RU" sz="2000" dirty="0" smtClean="0">
                <a:latin typeface="Calibri" pitchFamily="34" charset="0"/>
                <a:cs typeface="Calibri" pitchFamily="34" charset="0"/>
              </a:rPr>
              <a:t>;</a:t>
            </a:r>
          </a:p>
          <a:p>
            <a:endParaRPr lang="ru-RU" sz="1000" dirty="0" smtClean="0">
              <a:latin typeface="Calibri" pitchFamily="34" charset="0"/>
              <a:cs typeface="Calibri" pitchFamily="34" charset="0"/>
            </a:endParaRPr>
          </a:p>
          <a:p>
            <a:r>
              <a:rPr lang="en-US" sz="2000" dirty="0">
                <a:latin typeface="Calibri" pitchFamily="34" charset="0"/>
                <a:cs typeface="Calibri" pitchFamily="34" charset="0"/>
              </a:rPr>
              <a:t>The amount of 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physiologically present in the cell is </a:t>
            </a:r>
            <a:r>
              <a:rPr lang="en-US" sz="2000" b="1" dirty="0">
                <a:latin typeface="Calibri" pitchFamily="34" charset="0"/>
                <a:cs typeface="Calibri" pitchFamily="34" charset="0"/>
              </a:rPr>
              <a:t>not sufficient </a:t>
            </a:r>
            <a:r>
              <a:rPr lang="en-US" sz="2000" dirty="0">
                <a:latin typeface="Calibri" pitchFamily="34" charset="0"/>
                <a:cs typeface="Calibri" pitchFamily="34" charset="0"/>
              </a:rPr>
              <a:t>to cause saturation of the pump, so an </a:t>
            </a:r>
            <a:r>
              <a:rPr lang="en-US" sz="2000" b="1" dirty="0">
                <a:latin typeface="Calibri" pitchFamily="34" charset="0"/>
                <a:cs typeface="Calibri" pitchFamily="34" charset="0"/>
              </a:rPr>
              <a:t>increase in the concentration of Na</a:t>
            </a:r>
            <a:r>
              <a:rPr lang="en-US" sz="2000" b="1" baseline="30000" dirty="0">
                <a:latin typeface="Calibri" pitchFamily="34" charset="0"/>
                <a:cs typeface="Calibri" pitchFamily="34" charset="0"/>
              </a:rPr>
              <a:t>+</a:t>
            </a:r>
            <a:r>
              <a:rPr lang="en-US" sz="2000" b="1" dirty="0" smtClean="0">
                <a:latin typeface="Calibri" pitchFamily="34" charset="0"/>
                <a:cs typeface="Calibri" pitchFamily="34" charset="0"/>
              </a:rPr>
              <a:t> </a:t>
            </a:r>
            <a:r>
              <a:rPr lang="en-US" sz="2000" dirty="0">
                <a:latin typeface="Calibri" pitchFamily="34" charset="0"/>
                <a:cs typeface="Calibri" pitchFamily="34" charset="0"/>
              </a:rPr>
              <a:t>in the cell immediately causes an </a:t>
            </a:r>
            <a:r>
              <a:rPr lang="en-US" sz="2000" b="1" dirty="0">
                <a:latin typeface="Calibri" pitchFamily="34" charset="0"/>
                <a:cs typeface="Calibri" pitchFamily="34" charset="0"/>
              </a:rPr>
              <a:t>increase in Na</a:t>
            </a:r>
            <a:r>
              <a:rPr lang="en-US" sz="2000" b="1" baseline="30000" dirty="0">
                <a:latin typeface="Calibri" pitchFamily="34" charset="0"/>
                <a:cs typeface="Calibri" pitchFamily="34" charset="0"/>
              </a:rPr>
              <a:t>+</a:t>
            </a:r>
            <a:r>
              <a:rPr lang="en-US" sz="2000" b="1" dirty="0" smtClean="0">
                <a:latin typeface="Calibri" pitchFamily="34" charset="0"/>
                <a:cs typeface="Calibri" pitchFamily="34" charset="0"/>
              </a:rPr>
              <a:t> </a:t>
            </a:r>
            <a:r>
              <a:rPr lang="en-US" sz="2000" b="1" dirty="0">
                <a:latin typeface="Calibri" pitchFamily="34" charset="0"/>
                <a:cs typeface="Calibri" pitchFamily="34" charset="0"/>
              </a:rPr>
              <a:t>efflux </a:t>
            </a:r>
            <a:r>
              <a:rPr lang="en-US" sz="2000" dirty="0">
                <a:latin typeface="Calibri" pitchFamily="34" charset="0"/>
                <a:cs typeface="Calibri" pitchFamily="34" charset="0"/>
              </a:rPr>
              <a:t>from the cell</a:t>
            </a:r>
            <a:r>
              <a:rPr lang="ru-RU" sz="2000" dirty="0" smtClean="0">
                <a:latin typeface="Calibri" pitchFamily="34" charset="0"/>
                <a:cs typeface="Calibri" pitchFamily="34" charset="0"/>
              </a:rPr>
              <a:t>;</a:t>
            </a:r>
          </a:p>
          <a:p>
            <a:endParaRPr lang="ru-RU" sz="1000" dirty="0" smtClean="0">
              <a:latin typeface="Calibri" pitchFamily="34" charset="0"/>
              <a:cs typeface="Calibri" pitchFamily="34" charset="0"/>
            </a:endParaRPr>
          </a:p>
          <a:p>
            <a:r>
              <a:rPr lang="en-US" sz="2000" dirty="0">
                <a:latin typeface="Calibri" pitchFamily="34" charset="0"/>
                <a:cs typeface="Calibri" pitchFamily="34" charset="0"/>
              </a:rPr>
              <a:t>Na, K ATPase activity can be inhibited by </a:t>
            </a:r>
            <a:r>
              <a:rPr lang="en-US" sz="2000" dirty="0" err="1">
                <a:latin typeface="Calibri" pitchFamily="34" charset="0"/>
                <a:cs typeface="Calibri" pitchFamily="34" charset="0"/>
              </a:rPr>
              <a:t>ouabain</a:t>
            </a:r>
            <a:r>
              <a:rPr lang="en-US" sz="2000" dirty="0">
                <a:latin typeface="Calibri" pitchFamily="34" charset="0"/>
                <a:cs typeface="Calibri" pitchFamily="34" charset="0"/>
              </a:rPr>
              <a:t> and related </a:t>
            </a:r>
            <a:r>
              <a:rPr lang="en-US" sz="2000" b="1" dirty="0">
                <a:latin typeface="Calibri" pitchFamily="34" charset="0"/>
                <a:cs typeface="Calibri" pitchFamily="34" charset="0"/>
              </a:rPr>
              <a:t>digitalis</a:t>
            </a:r>
            <a:r>
              <a:rPr lang="en-US" sz="2000" dirty="0">
                <a:latin typeface="Calibri" pitchFamily="34" charset="0"/>
                <a:cs typeface="Calibri" pitchFamily="34" charset="0"/>
              </a:rPr>
              <a:t> glycosides</a:t>
            </a:r>
            <a:r>
              <a:rPr lang="ru-RU" sz="2000" dirty="0" smtClean="0">
                <a:latin typeface="Calibri" pitchFamily="34" charset="0"/>
                <a:cs typeface="Calibri" pitchFamily="34" charset="0"/>
              </a:rPr>
              <a:t>;</a:t>
            </a:r>
          </a:p>
          <a:p>
            <a:endParaRPr lang="ru-RU" sz="1000" dirty="0" smtClean="0">
              <a:latin typeface="Calibri" pitchFamily="34" charset="0"/>
              <a:cs typeface="Calibri" pitchFamily="34" charset="0"/>
            </a:endParaRPr>
          </a:p>
          <a:p>
            <a:r>
              <a:rPr lang="en-US" sz="2000" dirty="0">
                <a:latin typeface="Calibri" pitchFamily="34" charset="0"/>
                <a:cs typeface="Calibri" pitchFamily="34" charset="0"/>
              </a:rPr>
              <a:t>Thyroid hormones, aldosterone and insulin </a:t>
            </a:r>
            <a:r>
              <a:rPr lang="en-US" sz="2000" b="1" dirty="0">
                <a:latin typeface="Calibri" pitchFamily="34" charset="0"/>
                <a:cs typeface="Calibri" pitchFamily="34" charset="0"/>
              </a:rPr>
              <a:t>increase</a:t>
            </a:r>
            <a:r>
              <a:rPr lang="en-US" sz="2000" dirty="0">
                <a:latin typeface="Calibri" pitchFamily="34" charset="0"/>
                <a:cs typeface="Calibri" pitchFamily="34" charset="0"/>
              </a:rPr>
              <a:t> Na, K ATPase activity</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285750" y="962025"/>
            <a:ext cx="8572500" cy="49339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a:latin typeface="Calibri" pitchFamily="34" charset="0"/>
                <a:cs typeface="Calibri" pitchFamily="34" charset="0"/>
              </a:rPr>
              <a:t>The calcium pump</a:t>
            </a:r>
            <a:r>
              <a:rPr lang="en-US" sz="2000" b="1" dirty="0">
                <a:latin typeface="Calibri" pitchFamily="34" charset="0"/>
                <a:cs typeface="Calibri" pitchFamily="34" charset="0"/>
              </a:rPr>
              <a:t> </a:t>
            </a:r>
            <a:r>
              <a:rPr lang="en-US" sz="2000" dirty="0" smtClean="0">
                <a:latin typeface="Calibri" pitchFamily="34" charset="0"/>
                <a:cs typeface="Calibri" pitchFamily="34" charset="0"/>
              </a:rPr>
              <a:t>(Ca</a:t>
            </a:r>
            <a:r>
              <a:rPr lang="en-US" sz="2000" baseline="30000" dirty="0" smtClean="0">
                <a:latin typeface="Calibri" pitchFamily="34" charset="0"/>
                <a:cs typeface="Calibri" pitchFamily="34" charset="0"/>
              </a:rPr>
              <a:t>2</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pump) enables the maintenance of intracellular concentrations of Ca</a:t>
            </a:r>
            <a:r>
              <a:rPr lang="en-US" sz="2000" baseline="30000" dirty="0">
                <a:latin typeface="Calibri" pitchFamily="34" charset="0"/>
                <a:cs typeface="Calibri" pitchFamily="34" charset="0"/>
              </a:rPr>
              <a:t>2+</a:t>
            </a:r>
            <a:r>
              <a:rPr lang="en-US" sz="2000" dirty="0" smtClean="0">
                <a:latin typeface="Calibri" pitchFamily="34" charset="0"/>
                <a:cs typeface="Calibri" pitchFamily="34" charset="0"/>
              </a:rPr>
              <a:t> </a:t>
            </a:r>
            <a:r>
              <a:rPr lang="en-US" sz="2000" dirty="0">
                <a:latin typeface="Calibri" pitchFamily="34" charset="0"/>
                <a:cs typeface="Calibri" pitchFamily="34" charset="0"/>
              </a:rPr>
              <a:t>at an extremely low level - 10,000 times less than the extracellular concentration of Ca</a:t>
            </a:r>
            <a:r>
              <a:rPr lang="en-US" sz="2000" baseline="30000" dirty="0">
                <a:latin typeface="Calibri" pitchFamily="34" charset="0"/>
                <a:cs typeface="Calibri" pitchFamily="34" charset="0"/>
              </a:rPr>
              <a:t>2+</a:t>
            </a:r>
            <a:r>
              <a:rPr lang="en-US" sz="2000" dirty="0" smtClean="0">
                <a:latin typeface="Calibri" pitchFamily="34" charset="0"/>
                <a:cs typeface="Calibri" pitchFamily="34" charset="0"/>
              </a:rPr>
              <a:t>;</a:t>
            </a:r>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It exists on the </a:t>
            </a:r>
            <a:r>
              <a:rPr lang="en-US" sz="2000" b="1" dirty="0">
                <a:latin typeface="Calibri" pitchFamily="34" charset="0"/>
                <a:cs typeface="Calibri" pitchFamily="34" charset="0"/>
              </a:rPr>
              <a:t>cell membrane </a:t>
            </a:r>
            <a:r>
              <a:rPr lang="en-US" sz="2000" dirty="0">
                <a:latin typeface="Calibri" pitchFamily="34" charset="0"/>
                <a:cs typeface="Calibri" pitchFamily="34" charset="0"/>
              </a:rPr>
              <a:t>(pumps Ca</a:t>
            </a:r>
            <a:r>
              <a:rPr lang="en-US" sz="2000" baseline="30000" dirty="0">
                <a:latin typeface="Calibri" pitchFamily="34" charset="0"/>
                <a:cs typeface="Calibri" pitchFamily="34" charset="0"/>
              </a:rPr>
              <a:t>2+</a:t>
            </a:r>
            <a:r>
              <a:rPr lang="en-US" sz="2000" dirty="0" smtClean="0">
                <a:latin typeface="Calibri" pitchFamily="34" charset="0"/>
                <a:cs typeface="Calibri" pitchFamily="34" charset="0"/>
              </a:rPr>
              <a:t> </a:t>
            </a:r>
            <a:r>
              <a:rPr lang="en-US" sz="2000" dirty="0">
                <a:latin typeface="Calibri" pitchFamily="34" charset="0"/>
                <a:cs typeface="Calibri" pitchFamily="34" charset="0"/>
              </a:rPr>
              <a:t>into the extracellular space) and on the </a:t>
            </a:r>
            <a:r>
              <a:rPr lang="en-US" sz="2000" b="1" dirty="0">
                <a:latin typeface="Calibri" pitchFamily="34" charset="0"/>
                <a:cs typeface="Calibri" pitchFamily="34" charset="0"/>
              </a:rPr>
              <a:t>membrane of certain cell organelles </a:t>
            </a:r>
            <a:r>
              <a:rPr lang="en-US" sz="2000" dirty="0">
                <a:latin typeface="Calibri" pitchFamily="34" charset="0"/>
                <a:cs typeface="Calibri" pitchFamily="34" charset="0"/>
              </a:rPr>
              <a:t>(SERCA on the membrane of the sarcoplasmic reticulum);</a:t>
            </a:r>
            <a:endParaRPr lang="sr-Cyrl-RS" sz="1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2050" name="Picture 2" descr="Calcium Handling in the Failing Heart and SUMO — Weighing the Evidence |  NEJ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059" y="2665790"/>
            <a:ext cx="3201883" cy="41944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smtClean="0">
                <a:latin typeface="Calibri" pitchFamily="34" charset="0"/>
                <a:cs typeface="Calibri" pitchFamily="34" charset="0"/>
              </a:rPr>
              <a:t>Proton </a:t>
            </a:r>
            <a:r>
              <a:rPr lang="en-US" sz="2000" b="1" u="sng" dirty="0">
                <a:latin typeface="Calibri" pitchFamily="34" charset="0"/>
                <a:cs typeface="Calibri" pitchFamily="34" charset="0"/>
              </a:rPr>
              <a:t>pump</a:t>
            </a:r>
            <a:r>
              <a:rPr lang="en-US" sz="2000" b="1" dirty="0">
                <a:latin typeface="Calibri" pitchFamily="34" charset="0"/>
                <a:cs typeface="Calibri" pitchFamily="34" charset="0"/>
              </a:rPr>
              <a:t> </a:t>
            </a:r>
            <a:r>
              <a:rPr lang="en-US" sz="2000" dirty="0" smtClean="0">
                <a:latin typeface="Calibri" pitchFamily="34" charset="0"/>
                <a:cs typeface="Calibri" pitchFamily="34" charset="0"/>
              </a:rPr>
              <a:t>(H</a:t>
            </a:r>
            <a:r>
              <a:rPr lang="en-US" sz="2000" baseline="30000" dirty="0" smtClean="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a:t>
            </a:r>
            <a:r>
              <a:rPr lang="en-US" sz="2000" dirty="0" smtClean="0">
                <a:latin typeface="Calibri" pitchFamily="34" charset="0"/>
                <a:cs typeface="Calibri" pitchFamily="34" charset="0"/>
              </a:rPr>
              <a:t>ATPase</a:t>
            </a:r>
            <a:r>
              <a:rPr lang="en-US" sz="2000" dirty="0">
                <a:latin typeface="Calibri" pitchFamily="34" charset="0"/>
                <a:cs typeface="Calibri" pitchFamily="34" charset="0"/>
              </a:rPr>
              <a:t>) enables the primary active transport of hydrogen ions</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a:latin typeface="Calibri" pitchFamily="34" charset="0"/>
                <a:cs typeface="Calibri" pitchFamily="34" charset="0"/>
              </a:rPr>
              <a:t>Proton pump</a:t>
            </a:r>
            <a:r>
              <a:rPr lang="en-US" sz="2000" dirty="0" smtClean="0">
                <a:latin typeface="Calibri" pitchFamily="34" charset="0"/>
                <a:cs typeface="Calibri" pitchFamily="34" charset="0"/>
              </a:rPr>
              <a:t> </a:t>
            </a:r>
            <a:r>
              <a:rPr lang="en-US" sz="2000" dirty="0">
                <a:latin typeface="Calibri" pitchFamily="34" charset="0"/>
                <a:cs typeface="Calibri" pitchFamily="34" charset="0"/>
              </a:rPr>
              <a:t>exists in the </a:t>
            </a:r>
            <a:r>
              <a:rPr lang="en-US" sz="2000" b="1" dirty="0" smtClean="0">
                <a:latin typeface="Calibri" pitchFamily="34" charset="0"/>
                <a:cs typeface="Calibri" pitchFamily="34" charset="0"/>
              </a:rPr>
              <a:t>parietal cells of the gastric glands of </a:t>
            </a:r>
            <a:r>
              <a:rPr lang="en-US" sz="2000" b="1" dirty="0">
                <a:latin typeface="Calibri" pitchFamily="34" charset="0"/>
                <a:cs typeface="Calibri" pitchFamily="34" charset="0"/>
              </a:rPr>
              <a:t>the stomach </a:t>
            </a:r>
            <a:r>
              <a:rPr lang="en-US" sz="2000" dirty="0">
                <a:latin typeface="Calibri" pitchFamily="34" charset="0"/>
                <a:cs typeface="Calibri" pitchFamily="34" charset="0"/>
              </a:rPr>
              <a:t>and the </a:t>
            </a:r>
            <a:r>
              <a:rPr lang="en-US" sz="2000" b="1" dirty="0">
                <a:latin typeface="Calibri" pitchFamily="34" charset="0"/>
                <a:cs typeface="Calibri" pitchFamily="34" charset="0"/>
              </a:rPr>
              <a:t>terminal distal tubules and cortical tubules of the kidneys</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In the </a:t>
            </a:r>
            <a:r>
              <a:rPr lang="en-US" sz="2000" b="1" dirty="0">
                <a:latin typeface="Calibri" pitchFamily="34" charset="0"/>
                <a:cs typeface="Calibri" pitchFamily="34" charset="0"/>
              </a:rPr>
              <a:t>stomach</a:t>
            </a:r>
            <a:r>
              <a:rPr lang="en-US" sz="2000" dirty="0">
                <a:latin typeface="Calibri" pitchFamily="34" charset="0"/>
                <a:cs typeface="Calibri" pitchFamily="34" charset="0"/>
              </a:rPr>
              <a:t>, the </a:t>
            </a:r>
            <a:r>
              <a:rPr lang="en-US" sz="2000" b="1" dirty="0" smtClean="0">
                <a:latin typeface="Calibri" pitchFamily="34" charset="0"/>
                <a:cs typeface="Calibri" pitchFamily="34" charset="0"/>
              </a:rPr>
              <a:t>proton </a:t>
            </a:r>
            <a:r>
              <a:rPr lang="en-US" sz="2000" b="1" dirty="0">
                <a:latin typeface="Calibri" pitchFamily="34" charset="0"/>
                <a:cs typeface="Calibri" pitchFamily="34" charset="0"/>
              </a:rPr>
              <a:t>pump </a:t>
            </a:r>
            <a:r>
              <a:rPr lang="en-US" sz="2000" dirty="0">
                <a:latin typeface="Calibri" pitchFamily="34" charset="0"/>
                <a:cs typeface="Calibri" pitchFamily="34" charset="0"/>
              </a:rPr>
              <a:t>enables secretion of hydrochloric acid and adequate digestion</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dirty="0">
                <a:latin typeface="Calibri" pitchFamily="34" charset="0"/>
                <a:cs typeface="Calibri" pitchFamily="34" charset="0"/>
              </a:rPr>
              <a:t>The intercalated cells of the kidney </a:t>
            </a:r>
            <a:r>
              <a:rPr lang="en-US" sz="2000" dirty="0">
                <a:latin typeface="Calibri" pitchFamily="34" charset="0"/>
                <a:cs typeface="Calibri" pitchFamily="34" charset="0"/>
              </a:rPr>
              <a:t>actively secrete hydrogen ions in order to maintain </a:t>
            </a:r>
            <a:r>
              <a:rPr lang="en-US" sz="2000" b="1" dirty="0" smtClean="0">
                <a:latin typeface="Calibri" pitchFamily="34" charset="0"/>
                <a:cs typeface="Calibri" pitchFamily="34" charset="0"/>
              </a:rPr>
              <a:t>physiological pH values in the body</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15362" name="Picture 2" descr="Gastric Pits - an overview | ScienceDirect Top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4075483"/>
            <a:ext cx="2304256" cy="2768775"/>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Stomach Gland - an overview | ScienceDirect Top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4365104"/>
            <a:ext cx="2116451" cy="20882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dirty="0">
                <a:latin typeface="Calibri" pitchFamily="34" charset="0"/>
                <a:cs typeface="Calibri" pitchFamily="34" charset="0"/>
              </a:rPr>
              <a:t>The activity of </a:t>
            </a:r>
            <a:r>
              <a:rPr lang="en-US" sz="2000" b="1" dirty="0" smtClean="0">
                <a:latin typeface="Calibri" pitchFamily="34" charset="0"/>
                <a:cs typeface="Calibri" pitchFamily="34" charset="0"/>
              </a:rPr>
              <a:t>primary </a:t>
            </a:r>
            <a:r>
              <a:rPr lang="en-US" sz="2000" b="1" dirty="0">
                <a:latin typeface="Calibri" pitchFamily="34" charset="0"/>
                <a:cs typeface="Calibri" pitchFamily="34" charset="0"/>
              </a:rPr>
              <a:t>active transport </a:t>
            </a:r>
            <a:r>
              <a:rPr lang="en-US" sz="2000" dirty="0">
                <a:latin typeface="Calibri" pitchFamily="34" charset="0"/>
                <a:cs typeface="Calibri" pitchFamily="34" charset="0"/>
              </a:rPr>
              <a:t>creates a large </a:t>
            </a:r>
            <a:r>
              <a:rPr lang="en-US" sz="2000" b="1" dirty="0">
                <a:latin typeface="Calibri" pitchFamily="34" charset="0"/>
                <a:cs typeface="Calibri" pitchFamily="34" charset="0"/>
              </a:rPr>
              <a:t>concentration difference </a:t>
            </a:r>
            <a:r>
              <a:rPr lang="en-US" sz="2000" dirty="0">
                <a:latin typeface="Calibri" pitchFamily="34" charset="0"/>
                <a:cs typeface="Calibri" pitchFamily="34" charset="0"/>
              </a:rPr>
              <a:t>of ions on the </a:t>
            </a:r>
            <a:r>
              <a:rPr lang="en-US" sz="2000" b="1" dirty="0">
                <a:latin typeface="Calibri" pitchFamily="34" charset="0"/>
                <a:cs typeface="Calibri" pitchFamily="34" charset="0"/>
              </a:rPr>
              <a:t>outside and inside of the cell membrane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This </a:t>
            </a:r>
            <a:r>
              <a:rPr lang="en-US" sz="2000" b="1" u="sng" dirty="0">
                <a:solidFill>
                  <a:srgbClr val="FF0000"/>
                </a:solidFill>
                <a:latin typeface="Calibri" pitchFamily="34" charset="0"/>
                <a:cs typeface="Calibri" pitchFamily="34" charset="0"/>
              </a:rPr>
              <a:t>concentration gradient </a:t>
            </a:r>
            <a:r>
              <a:rPr lang="en-US" sz="2000" dirty="0">
                <a:latin typeface="Calibri" pitchFamily="34" charset="0"/>
                <a:cs typeface="Calibri" pitchFamily="34" charset="0"/>
              </a:rPr>
              <a:t>is a </a:t>
            </a:r>
            <a:r>
              <a:rPr lang="en-US" sz="2000" b="1" u="sng" dirty="0">
                <a:latin typeface="Calibri" pitchFamily="34" charset="0"/>
                <a:cs typeface="Calibri" pitchFamily="34" charset="0"/>
              </a:rPr>
              <a:t>storehouse of energy</a:t>
            </a:r>
            <a:r>
              <a:rPr lang="en-US" sz="2000" dirty="0">
                <a:latin typeface="Calibri" pitchFamily="34" charset="0"/>
                <a:cs typeface="Calibri" pitchFamily="34" charset="0"/>
              </a:rPr>
              <a:t> for </a:t>
            </a:r>
            <a:r>
              <a:rPr lang="en-US" sz="2000" b="1" u="sng" dirty="0">
                <a:solidFill>
                  <a:srgbClr val="FF0000"/>
                </a:solidFill>
                <a:latin typeface="Calibri" pitchFamily="34" charset="0"/>
                <a:cs typeface="Calibri" pitchFamily="34" charset="0"/>
              </a:rPr>
              <a:t>secondary active transport</a:t>
            </a:r>
            <a:r>
              <a:rPr lang="sr-Cyrl-RS" sz="2000" dirty="0" smtClean="0">
                <a:latin typeface="Calibri" pitchFamily="34" charset="0"/>
                <a:cs typeface="Calibri" pitchFamily="34" charset="0"/>
              </a:rPr>
              <a:t>;</a:t>
            </a:r>
          </a:p>
          <a:p>
            <a:pPr>
              <a:buNone/>
            </a:pPr>
            <a:endParaRPr lang="sr-Cyrl-RS" sz="1000" b="1" u="sng" dirty="0" smtClean="0">
              <a:solidFill>
                <a:srgbClr val="FF0000"/>
              </a:solidFill>
              <a:latin typeface="Calibri" pitchFamily="34" charset="0"/>
              <a:cs typeface="Calibri" pitchFamily="34" charset="0"/>
            </a:endParaRPr>
          </a:p>
          <a:p>
            <a:pPr>
              <a:spcBef>
                <a:spcPts val="0"/>
              </a:spcBef>
              <a:buNone/>
            </a:pPr>
            <a:endParaRPr lang="sr-Cyrl-RS" sz="1000" dirty="0" smtClean="0">
              <a:latin typeface="Calibri" pitchFamily="34" charset="0"/>
              <a:cs typeface="Calibri" pitchFamily="34" charset="0"/>
            </a:endParaRPr>
          </a:p>
          <a:p>
            <a:pPr>
              <a:spcBef>
                <a:spcPts val="0"/>
              </a:spcBef>
              <a:buNone/>
            </a:pPr>
            <a:r>
              <a:rPr lang="en-US" sz="2000" b="1" u="sng" dirty="0" smtClean="0">
                <a:latin typeface="Calibri" pitchFamily="34" charset="0"/>
                <a:cs typeface="Calibri" pitchFamily="34" charset="0"/>
              </a:rPr>
              <a:t>Secondary </a:t>
            </a:r>
            <a:r>
              <a:rPr lang="en-US" sz="2000" b="1" u="sng" dirty="0">
                <a:latin typeface="Calibri" pitchFamily="34" charset="0"/>
                <a:cs typeface="Calibri" pitchFamily="34" charset="0"/>
              </a:rPr>
              <a:t>active transport</a:t>
            </a:r>
            <a:r>
              <a:rPr lang="sr-Cyrl-RS" sz="2000" dirty="0" smtClean="0">
                <a:latin typeface="Calibri" pitchFamily="34" charset="0"/>
                <a:cs typeface="Calibri" pitchFamily="34" charset="0"/>
              </a:rPr>
              <a:t>:</a:t>
            </a:r>
          </a:p>
          <a:p>
            <a:pPr>
              <a:spcBef>
                <a:spcPts val="0"/>
              </a:spcBef>
              <a:buNone/>
            </a:pPr>
            <a:endParaRPr lang="sr-Cyrl-RS" sz="500" dirty="0" smtClean="0">
              <a:latin typeface="Calibri" pitchFamily="34" charset="0"/>
              <a:cs typeface="Calibri" pitchFamily="34" charset="0"/>
            </a:endParaRPr>
          </a:p>
          <a:p>
            <a:pPr>
              <a:spcBef>
                <a:spcPts val="0"/>
              </a:spcBef>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coupled </a:t>
            </a:r>
            <a:r>
              <a:rPr lang="en-US" sz="2000" b="1" dirty="0" smtClean="0">
                <a:latin typeface="Calibri" pitchFamily="34" charset="0"/>
                <a:cs typeface="Calibri" pitchFamily="34" charset="0"/>
              </a:rPr>
              <a:t>transport </a:t>
            </a:r>
            <a:r>
              <a:rPr lang="en-US" sz="2000" dirty="0">
                <a:latin typeface="Calibri" pitchFamily="34" charset="0"/>
                <a:cs typeface="Calibri" pitchFamily="34" charset="0"/>
              </a:rPr>
              <a:t>of two or more particles</a:t>
            </a:r>
            <a:r>
              <a:rPr lang="sr-Cyrl-RS" sz="2000" dirty="0" smtClean="0">
                <a:latin typeface="Calibri" pitchFamily="34" charset="0"/>
                <a:cs typeface="Calibri" pitchFamily="34" charset="0"/>
              </a:rPr>
              <a:t>;</a:t>
            </a:r>
          </a:p>
          <a:p>
            <a:pPr>
              <a:spcBef>
                <a:spcPts val="0"/>
              </a:spcBef>
              <a:buNone/>
            </a:pPr>
            <a:endParaRPr lang="sr-Cyrl-RS" sz="500" dirty="0" smtClean="0">
              <a:latin typeface="Calibri" pitchFamily="34" charset="0"/>
              <a:cs typeface="Calibri" pitchFamily="34" charset="0"/>
            </a:endParaRPr>
          </a:p>
          <a:p>
            <a:pPr>
              <a:spcBef>
                <a:spcPts val="0"/>
              </a:spcBef>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energy is provided by the </a:t>
            </a:r>
            <a:r>
              <a:rPr lang="en-US" sz="2000" b="1" dirty="0">
                <a:latin typeface="Calibri" pitchFamily="34" charset="0"/>
                <a:cs typeface="Calibri" pitchFamily="34" charset="0"/>
              </a:rPr>
              <a:t>concentration gradient </a:t>
            </a:r>
            <a:r>
              <a:rPr lang="en-US" sz="2000" dirty="0">
                <a:latin typeface="Calibri" pitchFamily="34" charset="0"/>
                <a:cs typeface="Calibri" pitchFamily="34" charset="0"/>
              </a:rPr>
              <a:t>of one of the particles transported "</a:t>
            </a:r>
            <a:r>
              <a:rPr lang="en-US" sz="2000" b="1" dirty="0">
                <a:latin typeface="Calibri" pitchFamily="34" charset="0"/>
                <a:cs typeface="Calibri" pitchFamily="34" charset="0"/>
              </a:rPr>
              <a:t>downhill</a:t>
            </a:r>
            <a:r>
              <a:rPr lang="en-US" sz="2000" dirty="0">
                <a:latin typeface="Calibri" pitchFamily="34" charset="0"/>
                <a:cs typeface="Calibri" pitchFamily="34" charset="0"/>
              </a:rPr>
              <a:t>" and drags the particle transported "</a:t>
            </a:r>
            <a:r>
              <a:rPr lang="en-US" sz="2000" b="1" dirty="0">
                <a:latin typeface="Calibri" pitchFamily="34" charset="0"/>
                <a:cs typeface="Calibri" pitchFamily="34" charset="0"/>
              </a:rPr>
              <a:t>uphill</a:t>
            </a:r>
            <a:r>
              <a:rPr lang="en-US" sz="2000" dirty="0">
                <a:latin typeface="Calibri" pitchFamily="34" charset="0"/>
                <a:cs typeface="Calibri" pitchFamily="34" charset="0"/>
              </a:rPr>
              <a:t>" with </a:t>
            </a:r>
            <a:r>
              <a:rPr lang="en-US" sz="2000" dirty="0" smtClean="0">
                <a:latin typeface="Calibri" pitchFamily="34" charset="0"/>
                <a:cs typeface="Calibri" pitchFamily="34" charset="0"/>
              </a:rPr>
              <a:t>it;</a:t>
            </a:r>
            <a:r>
              <a:rPr lang="sr-Cyrl-RS" sz="2000" dirty="0" smtClean="0">
                <a:latin typeface="Calibri" pitchFamily="34" charset="0"/>
                <a:cs typeface="Calibri" pitchFamily="34" charset="0"/>
              </a:rPr>
              <a:t> </a:t>
            </a:r>
          </a:p>
          <a:p>
            <a:pPr>
              <a:spcBef>
                <a:spcPts val="0"/>
              </a:spcBef>
              <a:buNone/>
            </a:pPr>
            <a:endParaRPr lang="sr-Cyrl-RS" sz="500" dirty="0" smtClean="0">
              <a:latin typeface="Calibri" pitchFamily="34" charset="0"/>
              <a:cs typeface="Calibri" pitchFamily="34" charset="0"/>
            </a:endParaRPr>
          </a:p>
          <a:p>
            <a:pPr>
              <a:spcBef>
                <a:spcPts val="0"/>
              </a:spcBef>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energy is </a:t>
            </a:r>
            <a:r>
              <a:rPr lang="en-US" sz="2000" b="1" dirty="0">
                <a:latin typeface="Calibri" pitchFamily="34" charset="0"/>
                <a:cs typeface="Calibri" pitchFamily="34" charset="0"/>
              </a:rPr>
              <a:t>not consumed directly </a:t>
            </a:r>
            <a:r>
              <a:rPr lang="en-US" sz="2000" dirty="0">
                <a:latin typeface="Calibri" pitchFamily="34" charset="0"/>
                <a:cs typeface="Calibri" pitchFamily="34" charset="0"/>
              </a:rPr>
              <a:t>by breaking down </a:t>
            </a:r>
            <a:r>
              <a:rPr lang="en-US" sz="2000" dirty="0" smtClean="0">
                <a:latin typeface="Calibri" pitchFamily="34" charset="0"/>
                <a:cs typeface="Calibri" pitchFamily="34" charset="0"/>
              </a:rPr>
              <a:t>ATP, </a:t>
            </a:r>
            <a:r>
              <a:rPr lang="en-US" sz="2000" dirty="0">
                <a:latin typeface="Calibri" pitchFamily="34" charset="0"/>
                <a:cs typeface="Calibri" pitchFamily="34" charset="0"/>
              </a:rPr>
              <a:t>but indirectly by using the previously established concentration gradient</a:t>
            </a:r>
            <a:r>
              <a:rPr lang="sr-Cyrl-RS" sz="2000" dirty="0" smtClean="0">
                <a:latin typeface="Calibri" pitchFamily="34" charset="0"/>
                <a:cs typeface="Calibri" pitchFamily="34" charset="0"/>
              </a:rPr>
              <a:t>;</a:t>
            </a:r>
          </a:p>
          <a:p>
            <a:pPr>
              <a:spcBef>
                <a:spcPts val="0"/>
              </a:spcBef>
              <a:buNone/>
            </a:pPr>
            <a:endParaRPr lang="sr-Cyrl-RS" sz="500" dirty="0" smtClean="0">
              <a:latin typeface="Calibri" pitchFamily="34" charset="0"/>
              <a:cs typeface="Calibri" pitchFamily="34" charset="0"/>
            </a:endParaRPr>
          </a:p>
          <a:p>
            <a:pPr>
              <a:spcBef>
                <a:spcPts val="0"/>
              </a:spcBef>
              <a:buNone/>
            </a:pPr>
            <a:endParaRPr lang="sr-Cyrl-RS" sz="2000" dirty="0" smtClean="0">
              <a:latin typeface="Calibri" pitchFamily="34" charset="0"/>
              <a:cs typeface="Calibri" pitchFamily="34" charset="0"/>
            </a:endParaRPr>
          </a:p>
          <a:p>
            <a:pPr>
              <a:spcBef>
                <a:spcPts val="0"/>
              </a:spcBef>
              <a:buNone/>
            </a:pPr>
            <a:r>
              <a:rPr lang="en-US" sz="2000" b="1" dirty="0">
                <a:latin typeface="Calibri" pitchFamily="34" charset="0"/>
                <a:cs typeface="Calibri" pitchFamily="34" charset="0"/>
              </a:rPr>
              <a:t>Types of secondary active transport </a:t>
            </a:r>
            <a:r>
              <a:rPr lang="sr-Cyrl-RS" sz="2000" dirty="0" smtClean="0">
                <a:latin typeface="Calibri" pitchFamily="34" charset="0"/>
                <a:cs typeface="Calibri" pitchFamily="34" charset="0"/>
              </a:rPr>
              <a:t>:</a:t>
            </a:r>
          </a:p>
          <a:p>
            <a:pPr>
              <a:spcBef>
                <a:spcPts val="0"/>
              </a:spcBef>
              <a:buNone/>
            </a:pPr>
            <a:r>
              <a:rPr lang="sr-Cyrl-RS" sz="2000" dirty="0" smtClean="0">
                <a:latin typeface="Calibri" pitchFamily="34" charset="0"/>
                <a:cs typeface="Calibri" pitchFamily="34" charset="0"/>
              </a:rPr>
              <a:t>	- </a:t>
            </a:r>
            <a:r>
              <a:rPr lang="en-US" sz="2000" b="1" u="sng" dirty="0" smtClean="0">
                <a:solidFill>
                  <a:srgbClr val="FF0000"/>
                </a:solidFill>
                <a:latin typeface="Calibri" pitchFamily="34" charset="0"/>
                <a:cs typeface="Calibri" pitchFamily="34" charset="0"/>
              </a:rPr>
              <a:t>co-transport</a:t>
            </a:r>
            <a:endParaRPr lang="sr-Cyrl-RS" sz="2000" b="1" u="sng" dirty="0" smtClean="0">
              <a:solidFill>
                <a:srgbClr val="FF0000"/>
              </a:solidFill>
              <a:latin typeface="Calibri" pitchFamily="34" charset="0"/>
              <a:cs typeface="Calibri" pitchFamily="34" charset="0"/>
            </a:endParaRPr>
          </a:p>
          <a:p>
            <a:pPr>
              <a:spcBef>
                <a:spcPts val="0"/>
              </a:spcBef>
              <a:buNone/>
            </a:pPr>
            <a:r>
              <a:rPr lang="sr-Cyrl-RS" sz="2000" dirty="0" smtClean="0">
                <a:latin typeface="Calibri" pitchFamily="34" charset="0"/>
                <a:cs typeface="Calibri" pitchFamily="34" charset="0"/>
              </a:rPr>
              <a:t>	- </a:t>
            </a:r>
            <a:r>
              <a:rPr lang="en-US" sz="2000" b="1" u="sng" dirty="0" smtClean="0">
                <a:solidFill>
                  <a:srgbClr val="FF0000"/>
                </a:solidFill>
                <a:latin typeface="Calibri" pitchFamily="34" charset="0"/>
                <a:cs typeface="Calibri" pitchFamily="34" charset="0"/>
              </a:rPr>
              <a:t>counter-transport</a:t>
            </a:r>
            <a:endParaRPr lang="sr-Cyrl-RS" sz="2000" b="1" u="sng" dirty="0" smtClean="0">
              <a:solidFill>
                <a:srgbClr val="FF0000"/>
              </a:solidFill>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1530625" y="1700808"/>
            <a:ext cx="6082750" cy="3672408"/>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b="1" u="sng" dirty="0" smtClean="0">
              <a:latin typeface="Calibri" pitchFamily="34" charset="0"/>
              <a:cs typeface="Calibri" pitchFamily="34" charset="0"/>
            </a:endParaRPr>
          </a:p>
          <a:p>
            <a:r>
              <a:rPr lang="en-US" sz="2000" b="1" dirty="0" smtClean="0">
                <a:latin typeface="Calibri" pitchFamily="34" charset="0"/>
                <a:cs typeface="Calibri" pitchFamily="34" charset="0"/>
              </a:rPr>
              <a:t>Co-transport </a:t>
            </a:r>
            <a:r>
              <a:rPr lang="en-US" sz="2000" b="1" dirty="0">
                <a:latin typeface="Calibri" pitchFamily="34" charset="0"/>
                <a:cs typeface="Calibri" pitchFamily="34" charset="0"/>
              </a:rPr>
              <a:t>of Na</a:t>
            </a:r>
            <a:r>
              <a:rPr lang="en-US" sz="2000" b="1" baseline="30000" dirty="0">
                <a:latin typeface="Calibri" pitchFamily="34" charset="0"/>
                <a:cs typeface="Calibri" pitchFamily="34" charset="0"/>
              </a:rPr>
              <a:t>+</a:t>
            </a:r>
            <a:r>
              <a:rPr lang="en-US" sz="2000" b="1" dirty="0">
                <a:latin typeface="Calibri" pitchFamily="34" charset="0"/>
                <a:cs typeface="Calibri" pitchFamily="34" charset="0"/>
              </a:rPr>
              <a:t> and glucose </a:t>
            </a:r>
            <a:r>
              <a:rPr lang="en-US" sz="2000" dirty="0">
                <a:latin typeface="Calibri" pitchFamily="34" charset="0"/>
                <a:cs typeface="Calibri" pitchFamily="34" charset="0"/>
              </a:rPr>
              <a:t>- the transport protein that enables this transport is located on the luminal side of the epithelial cells of the intestinal mucosa and the proximal tubules of the kidneys</a:t>
            </a:r>
            <a:r>
              <a:rPr lang="sr-Cyrl-RS" sz="2000" dirty="0" smtClean="0">
                <a:latin typeface="Calibri" pitchFamily="34" charset="0"/>
                <a:cs typeface="Calibri" pitchFamily="34" charset="0"/>
                <a:sym typeface="Symbol"/>
              </a:rPr>
              <a:t>;</a:t>
            </a:r>
          </a:p>
          <a:p>
            <a:endParaRPr lang="sr-Cyrl-RS" sz="1000" dirty="0" smtClean="0">
              <a:latin typeface="Calibri" pitchFamily="34" charset="0"/>
              <a:cs typeface="Calibri" pitchFamily="34" charset="0"/>
              <a:sym typeface="Symbol"/>
            </a:endParaRPr>
          </a:p>
          <a:p>
            <a:r>
              <a:rPr lang="en-US" sz="2000" b="1" dirty="0">
                <a:latin typeface="Calibri" pitchFamily="34" charset="0"/>
                <a:cs typeface="Calibri" pitchFamily="34" charset="0"/>
                <a:sym typeface="Symbol"/>
              </a:rPr>
              <a:t>Glucose</a:t>
            </a:r>
            <a:r>
              <a:rPr lang="en-US" sz="2000" dirty="0">
                <a:latin typeface="Calibri" pitchFamily="34" charset="0"/>
                <a:cs typeface="Calibri" pitchFamily="34" charset="0"/>
                <a:sym typeface="Symbol"/>
              </a:rPr>
              <a:t> is transported into the cell </a:t>
            </a:r>
            <a:r>
              <a:rPr lang="en-US" sz="2000" b="1" dirty="0">
                <a:latin typeface="Calibri" pitchFamily="34" charset="0"/>
                <a:cs typeface="Calibri" pitchFamily="34" charset="0"/>
                <a:sym typeface="Symbol"/>
              </a:rPr>
              <a:t>against the concentration gradient - "uphill"</a:t>
            </a:r>
            <a:r>
              <a:rPr lang="en-US" sz="2000" dirty="0">
                <a:latin typeface="Calibri" pitchFamily="34" charset="0"/>
                <a:cs typeface="Calibri" pitchFamily="34" charset="0"/>
                <a:sym typeface="Symbol"/>
              </a:rPr>
              <a:t>, while </a:t>
            </a:r>
            <a:r>
              <a:rPr lang="en-US" sz="2000" b="1" dirty="0">
                <a:latin typeface="Calibri" pitchFamily="34" charset="0"/>
                <a:cs typeface="Calibri" pitchFamily="34" charset="0"/>
                <a:sym typeface="Symbol"/>
              </a:rPr>
              <a:t>Na</a:t>
            </a:r>
            <a:r>
              <a:rPr lang="en-US" sz="2000" b="1" baseline="30000" dirty="0">
                <a:latin typeface="Calibri" pitchFamily="34" charset="0"/>
                <a:cs typeface="Calibri" pitchFamily="34" charset="0"/>
                <a:sym typeface="Symbol"/>
              </a:rPr>
              <a:t>+</a:t>
            </a:r>
            <a:r>
              <a:rPr lang="en-US" sz="2000" b="1" dirty="0">
                <a:latin typeface="Calibri" pitchFamily="34" charset="0"/>
                <a:cs typeface="Calibri" pitchFamily="34" charset="0"/>
                <a:sym typeface="Symbol"/>
              </a:rPr>
              <a:t> enters the cell in the direction of the concentration gradient - "downhill"</a:t>
            </a:r>
            <a:r>
              <a:rPr lang="en-US" sz="2000" dirty="0">
                <a:latin typeface="Calibri" pitchFamily="34" charset="0"/>
                <a:cs typeface="Calibri" pitchFamily="34" charset="0"/>
                <a:sym typeface="Symbol"/>
              </a:rPr>
              <a:t>;</a:t>
            </a:r>
            <a:endParaRPr lang="sr-Cyrl-RS" sz="1000" dirty="0" smtClean="0">
              <a:latin typeface="Calibri" pitchFamily="34" charset="0"/>
              <a:cs typeface="Calibri" pitchFamily="34" charset="0"/>
              <a:sym typeface="Symbol"/>
            </a:endParaRPr>
          </a:p>
          <a:p>
            <a:r>
              <a:rPr lang="sr-Cyrl-RS" sz="2000" dirty="0" smtClean="0">
                <a:latin typeface="Calibri" pitchFamily="34" charset="0"/>
                <a:cs typeface="Calibri" pitchFamily="34" charset="0"/>
                <a:sym typeface="Symbol"/>
              </a:rPr>
              <a:t>На сличан начин функционише и </a:t>
            </a:r>
            <a:r>
              <a:rPr lang="sr-Cyrl-RS" sz="2000" b="1" u="sng" dirty="0" smtClean="0">
                <a:latin typeface="Calibri" pitchFamily="34" charset="0"/>
                <a:cs typeface="Calibri" pitchFamily="34" charset="0"/>
                <a:sym typeface="Symbol"/>
              </a:rPr>
              <a:t>котранспорт</a:t>
            </a:r>
            <a:r>
              <a:rPr lang="sr-Cyrl-RS" sz="2000" u="sng" dirty="0" smtClean="0">
                <a:latin typeface="Calibri" pitchFamily="34" charset="0"/>
                <a:cs typeface="Calibri" pitchFamily="34" charset="0"/>
                <a:sym typeface="Symbol"/>
              </a:rPr>
              <a:t> </a:t>
            </a:r>
            <a:r>
              <a:rPr lang="en-US" sz="2000" b="1" u="sng" dirty="0" smtClean="0">
                <a:latin typeface="Calibri" pitchFamily="34" charset="0"/>
                <a:cs typeface="Calibri" pitchFamily="34" charset="0"/>
              </a:rPr>
              <a:t>Na</a:t>
            </a:r>
            <a:r>
              <a:rPr lang="en-US" sz="2000" b="1" u="sng" baseline="30000" dirty="0" smtClean="0">
                <a:latin typeface="Calibri" pitchFamily="34" charset="0"/>
                <a:cs typeface="Calibri" pitchFamily="34" charset="0"/>
              </a:rPr>
              <a:t>+</a:t>
            </a:r>
            <a:r>
              <a:rPr lang="sr-Cyrl-RS" sz="2000" b="1" u="sng" dirty="0" smtClean="0">
                <a:latin typeface="Calibri" pitchFamily="34" charset="0"/>
                <a:cs typeface="Calibri" pitchFamily="34" charset="0"/>
                <a:sym typeface="Symbol"/>
              </a:rPr>
              <a:t> </a:t>
            </a:r>
            <a:r>
              <a:rPr lang="sr-Cyrl-RS" sz="2000" u="sng" dirty="0" smtClean="0">
                <a:latin typeface="Calibri" pitchFamily="34" charset="0"/>
                <a:cs typeface="Calibri" pitchFamily="34" charset="0"/>
                <a:sym typeface="Symbol"/>
              </a:rPr>
              <a:t>и</a:t>
            </a:r>
            <a:r>
              <a:rPr lang="sr-Cyrl-RS" sz="2000" b="1" u="sng" dirty="0" smtClean="0">
                <a:latin typeface="Calibri" pitchFamily="34" charset="0"/>
                <a:cs typeface="Calibri" pitchFamily="34" charset="0"/>
                <a:sym typeface="Symbol"/>
              </a:rPr>
              <a:t> аминокиселина</a:t>
            </a:r>
            <a:r>
              <a:rPr lang="sr-Cyrl-RS" sz="2000" dirty="0" smtClean="0">
                <a:latin typeface="Calibri" pitchFamily="34" charset="0"/>
                <a:cs typeface="Calibri" pitchFamily="34" charset="0"/>
                <a:sym typeface="Symbol"/>
              </a:rPr>
              <a:t>;</a:t>
            </a:r>
          </a:p>
          <a:p>
            <a:endParaRPr lang="sr-Cyrl-RS" sz="1000" dirty="0" smtClean="0">
              <a:latin typeface="Calibri" pitchFamily="34" charset="0"/>
              <a:cs typeface="Calibri" pitchFamily="34" charset="0"/>
              <a:sym typeface="Symbol"/>
            </a:endParaRPr>
          </a:p>
          <a:p>
            <a:r>
              <a:rPr lang="en-US" sz="2000" b="1" dirty="0">
                <a:latin typeface="Calibri" pitchFamily="34" charset="0"/>
                <a:cs typeface="Calibri" pitchFamily="34" charset="0"/>
                <a:sym typeface="Symbol"/>
              </a:rPr>
              <a:t>Cotransport of Na</a:t>
            </a:r>
            <a:r>
              <a:rPr lang="en-US" sz="2000" b="1" baseline="30000" dirty="0">
                <a:latin typeface="Calibri" pitchFamily="34" charset="0"/>
                <a:cs typeface="Calibri" pitchFamily="34" charset="0"/>
                <a:sym typeface="Symbol"/>
              </a:rPr>
              <a:t>+</a:t>
            </a:r>
            <a:r>
              <a:rPr lang="en-US" sz="2000" b="1" dirty="0">
                <a:latin typeface="Calibri" pitchFamily="34" charset="0"/>
                <a:cs typeface="Calibri" pitchFamily="34" charset="0"/>
                <a:sym typeface="Symbol"/>
              </a:rPr>
              <a:t>, K</a:t>
            </a:r>
            <a:r>
              <a:rPr lang="en-US" sz="2000" b="1" baseline="30000" dirty="0">
                <a:latin typeface="Calibri" pitchFamily="34" charset="0"/>
                <a:cs typeface="Calibri" pitchFamily="34" charset="0"/>
                <a:sym typeface="Symbol"/>
              </a:rPr>
              <a:t>+</a:t>
            </a:r>
            <a:r>
              <a:rPr lang="en-US" sz="2000" b="1" dirty="0">
                <a:latin typeface="Calibri" pitchFamily="34" charset="0"/>
                <a:cs typeface="Calibri" pitchFamily="34" charset="0"/>
                <a:sym typeface="Symbol"/>
              </a:rPr>
              <a:t> and 2Cl</a:t>
            </a:r>
            <a:r>
              <a:rPr lang="en-US" sz="2000" b="1" baseline="30000" dirty="0">
                <a:latin typeface="Calibri" pitchFamily="34" charset="0"/>
                <a:cs typeface="Calibri" pitchFamily="34" charset="0"/>
                <a:sym typeface="Symbol"/>
              </a:rPr>
              <a:t></a:t>
            </a:r>
            <a:r>
              <a:rPr lang="en-US" sz="2000" b="1" dirty="0">
                <a:latin typeface="Calibri" pitchFamily="34" charset="0"/>
                <a:cs typeface="Calibri" pitchFamily="34" charset="0"/>
                <a:sym typeface="Symbol"/>
              </a:rPr>
              <a:t> </a:t>
            </a:r>
            <a:r>
              <a:rPr lang="en-US" sz="2000" dirty="0">
                <a:latin typeface="Calibri" pitchFamily="34" charset="0"/>
                <a:cs typeface="Calibri" pitchFamily="34" charset="0"/>
                <a:sym typeface="Symbol"/>
              </a:rPr>
              <a:t>- movement of one Na</a:t>
            </a:r>
            <a:r>
              <a:rPr lang="en-US" sz="2000" baseline="30000" dirty="0">
                <a:latin typeface="Calibri" pitchFamily="34" charset="0"/>
                <a:cs typeface="Calibri" pitchFamily="34" charset="0"/>
                <a:sym typeface="Symbol"/>
              </a:rPr>
              <a:t>+</a:t>
            </a:r>
            <a:r>
              <a:rPr lang="en-US" sz="2000" dirty="0">
                <a:latin typeface="Calibri" pitchFamily="34" charset="0"/>
                <a:cs typeface="Calibri" pitchFamily="34" charset="0"/>
                <a:sym typeface="Symbol"/>
              </a:rPr>
              <a:t> entails one K</a:t>
            </a:r>
            <a:r>
              <a:rPr lang="en-US" sz="2000" baseline="30000" dirty="0">
                <a:latin typeface="Calibri" pitchFamily="34" charset="0"/>
                <a:cs typeface="Calibri" pitchFamily="34" charset="0"/>
                <a:sym typeface="Symbol"/>
              </a:rPr>
              <a:t>+</a:t>
            </a:r>
            <a:r>
              <a:rPr lang="en-US" sz="2000" dirty="0">
                <a:latin typeface="Calibri" pitchFamily="34" charset="0"/>
                <a:cs typeface="Calibri" pitchFamily="34" charset="0"/>
                <a:sym typeface="Symbol"/>
              </a:rPr>
              <a:t> and two Cl</a:t>
            </a:r>
            <a:r>
              <a:rPr lang="en-US" sz="2000" baseline="30000" dirty="0">
                <a:latin typeface="Calibri" pitchFamily="34" charset="0"/>
                <a:cs typeface="Calibri" pitchFamily="34" charset="0"/>
                <a:sym typeface="Symbol"/>
              </a:rPr>
              <a:t></a:t>
            </a:r>
            <a:r>
              <a:rPr lang="sr-Cyrl-RS" sz="2000" dirty="0" smtClean="0">
                <a:latin typeface="Calibri" pitchFamily="34" charset="0"/>
                <a:cs typeface="Calibri" pitchFamily="34" charset="0"/>
                <a:sym typeface="Symbol"/>
              </a:rPr>
              <a:t>; </a:t>
            </a:r>
          </a:p>
          <a:p>
            <a:endParaRPr lang="sr-Cyrl-RS" sz="1000" dirty="0" smtClean="0">
              <a:latin typeface="Calibri" pitchFamily="34" charset="0"/>
              <a:cs typeface="Calibri" pitchFamily="34" charset="0"/>
              <a:sym typeface="Symbol"/>
            </a:endParaRPr>
          </a:p>
          <a:p>
            <a:r>
              <a:rPr lang="en-US" sz="2000" b="1" dirty="0">
                <a:latin typeface="Calibri" pitchFamily="34" charset="0"/>
                <a:cs typeface="Calibri" pitchFamily="34" charset="0"/>
                <a:sym typeface="Symbol"/>
              </a:rPr>
              <a:t>The concentration gradient </a:t>
            </a:r>
            <a:r>
              <a:rPr lang="en-US" sz="2000" dirty="0">
                <a:latin typeface="Calibri" pitchFamily="34" charset="0"/>
                <a:cs typeface="Calibri" pitchFamily="34" charset="0"/>
                <a:sym typeface="Symbol"/>
              </a:rPr>
              <a:t>for Na</a:t>
            </a:r>
            <a:r>
              <a:rPr lang="en-US" sz="2000" baseline="30000" dirty="0">
                <a:latin typeface="Calibri" pitchFamily="34" charset="0"/>
                <a:cs typeface="Calibri" pitchFamily="34" charset="0"/>
                <a:sym typeface="Symbol"/>
              </a:rPr>
              <a:t>+</a:t>
            </a:r>
            <a:r>
              <a:rPr lang="en-US" sz="2000" dirty="0">
                <a:latin typeface="Calibri" pitchFamily="34" charset="0"/>
                <a:cs typeface="Calibri" pitchFamily="34" charset="0"/>
                <a:sym typeface="Symbol"/>
              </a:rPr>
              <a:t> enables the activity of Na, K </a:t>
            </a:r>
            <a:r>
              <a:rPr lang="en-US" sz="2000" dirty="0" smtClean="0">
                <a:latin typeface="Calibri" pitchFamily="34" charset="0"/>
                <a:cs typeface="Calibri" pitchFamily="34" charset="0"/>
                <a:sym typeface="Symbol"/>
              </a:rPr>
              <a:t>ATPase</a:t>
            </a:r>
            <a:r>
              <a:rPr lang="en-US" sz="2000" dirty="0">
                <a:latin typeface="Calibri" pitchFamily="34" charset="0"/>
                <a:cs typeface="Calibri" pitchFamily="34" charset="0"/>
                <a:sym typeface="Symbol"/>
              </a:rPr>
              <a:t>, </a:t>
            </a:r>
            <a:r>
              <a:rPr lang="en-US" sz="2000" b="1" dirty="0">
                <a:latin typeface="Calibri" pitchFamily="34" charset="0"/>
                <a:cs typeface="Calibri" pitchFamily="34" charset="0"/>
                <a:sym typeface="Symbol"/>
              </a:rPr>
              <a:t>the inhibition of Na, K </a:t>
            </a:r>
            <a:r>
              <a:rPr lang="en-US" sz="2000" b="1" dirty="0" smtClean="0">
                <a:latin typeface="Calibri" pitchFamily="34" charset="0"/>
                <a:cs typeface="Calibri" pitchFamily="34" charset="0"/>
                <a:sym typeface="Symbol"/>
              </a:rPr>
              <a:t>ATPase </a:t>
            </a:r>
            <a:r>
              <a:rPr lang="en-US" sz="2000" dirty="0">
                <a:latin typeface="Calibri" pitchFamily="34" charset="0"/>
                <a:cs typeface="Calibri" pitchFamily="34" charset="0"/>
                <a:sym typeface="Symbol"/>
              </a:rPr>
              <a:t>indirectly inhibits all related transports</a:t>
            </a:r>
            <a:r>
              <a:rPr lang="sr-Cyrl-RS" sz="2000" dirty="0" smtClean="0">
                <a:latin typeface="Calibri" pitchFamily="34" charset="0"/>
                <a:cs typeface="Calibri" pitchFamily="34" charset="0"/>
              </a:rPr>
              <a:t>;</a:t>
            </a: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b="1" u="sng" dirty="0" smtClean="0">
              <a:latin typeface="Calibri" pitchFamily="34" charset="0"/>
              <a:cs typeface="Calibri" pitchFamily="34" charset="0"/>
            </a:endParaRPr>
          </a:p>
          <a:p>
            <a:r>
              <a:rPr lang="en-US" sz="2000" dirty="0" smtClean="0">
                <a:latin typeface="Calibri" pitchFamily="34" charset="0"/>
                <a:cs typeface="Calibri" pitchFamily="34" charset="0"/>
              </a:rPr>
              <a:t>Counter-transport </a:t>
            </a:r>
            <a:r>
              <a:rPr lang="en-US" sz="2000" dirty="0">
                <a:latin typeface="Calibri" pitchFamily="34" charset="0"/>
                <a:cs typeface="Calibri" pitchFamily="34" charset="0"/>
              </a:rPr>
              <a:t>of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and </a:t>
            </a:r>
            <a:r>
              <a:rPr lang="en-US" sz="2000" dirty="0" smtClean="0">
                <a:latin typeface="Calibri" pitchFamily="34" charset="0"/>
                <a:cs typeface="Calibri" pitchFamily="34" charset="0"/>
              </a:rPr>
              <a:t>Ca</a:t>
            </a:r>
            <a:r>
              <a:rPr lang="en-US" sz="2000" baseline="30000" dirty="0" smtClean="0">
                <a:latin typeface="Calibri" pitchFamily="34" charset="0"/>
                <a:cs typeface="Calibri" pitchFamily="34" charset="0"/>
              </a:rPr>
              <a:t>2</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 exists on the cell membranes of almost all cells</a:t>
            </a:r>
            <a:r>
              <a:rPr lang="sr-Cyrl-RS" sz="2000" dirty="0" smtClean="0">
                <a:latin typeface="Calibri" pitchFamily="34" charset="0"/>
                <a:cs typeface="Calibri" pitchFamily="34" charset="0"/>
                <a:sym typeface="Symbol"/>
              </a:rPr>
              <a:t>;</a:t>
            </a:r>
          </a:p>
          <a:p>
            <a:endParaRPr lang="sr-Cyrl-RS" sz="1000" dirty="0" smtClean="0">
              <a:latin typeface="Calibri" pitchFamily="34" charset="0"/>
              <a:cs typeface="Calibri" pitchFamily="34" charset="0"/>
              <a:sym typeface="Symbol"/>
            </a:endParaRPr>
          </a:p>
          <a:p>
            <a:r>
              <a:rPr lang="en-US" sz="2000" dirty="0">
                <a:latin typeface="Calibri" pitchFamily="34" charset="0"/>
                <a:cs typeface="Calibri" pitchFamily="34" charset="0"/>
                <a:sym typeface="Symbol"/>
              </a:rPr>
              <a:t>It enables the exchange of </a:t>
            </a:r>
            <a:r>
              <a:rPr lang="en-US" sz="2000" dirty="0">
                <a:latin typeface="Calibri" pitchFamily="34" charset="0"/>
                <a:cs typeface="Calibri" pitchFamily="34" charset="0"/>
              </a:rPr>
              <a:t>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sym typeface="Symbol"/>
              </a:rPr>
              <a:t> </a:t>
            </a:r>
            <a:r>
              <a:rPr lang="en-US" sz="2000" dirty="0">
                <a:latin typeface="Calibri" pitchFamily="34" charset="0"/>
                <a:cs typeface="Calibri" pitchFamily="34" charset="0"/>
                <a:sym typeface="Symbol"/>
              </a:rPr>
              <a:t>and </a:t>
            </a:r>
            <a:r>
              <a:rPr lang="en-US" sz="2000" dirty="0">
                <a:latin typeface="Calibri" pitchFamily="34" charset="0"/>
                <a:cs typeface="Calibri" pitchFamily="34" charset="0"/>
              </a:rPr>
              <a:t>Ca</a:t>
            </a:r>
            <a:r>
              <a:rPr lang="en-US" sz="2000" baseline="30000" dirty="0">
                <a:latin typeface="Calibri" pitchFamily="34" charset="0"/>
                <a:cs typeface="Calibri" pitchFamily="34" charset="0"/>
              </a:rPr>
              <a:t>2+</a:t>
            </a:r>
            <a:r>
              <a:rPr lang="en-US" sz="2000" dirty="0" smtClean="0">
                <a:latin typeface="Calibri" pitchFamily="34" charset="0"/>
                <a:cs typeface="Calibri" pitchFamily="34" charset="0"/>
                <a:sym typeface="Symbol"/>
              </a:rPr>
              <a:t>, </a:t>
            </a:r>
            <a:r>
              <a:rPr lang="en-US" sz="2000" dirty="0">
                <a:latin typeface="Calibri" pitchFamily="34" charset="0"/>
                <a:cs typeface="Calibri" pitchFamily="34" charset="0"/>
                <a:sym typeface="Symbol"/>
              </a:rPr>
              <a:t>whereby </a:t>
            </a:r>
            <a:r>
              <a:rPr lang="en-US" sz="2000" dirty="0">
                <a:latin typeface="Calibri" pitchFamily="34" charset="0"/>
                <a:cs typeface="Calibri" pitchFamily="34" charset="0"/>
              </a:rPr>
              <a:t>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sym typeface="Symbol"/>
              </a:rPr>
              <a:t> </a:t>
            </a:r>
            <a:r>
              <a:rPr lang="en-US" sz="2000" dirty="0">
                <a:latin typeface="Calibri" pitchFamily="34" charset="0"/>
                <a:cs typeface="Calibri" pitchFamily="34" charset="0"/>
                <a:sym typeface="Symbol"/>
              </a:rPr>
              <a:t>enters the cell and </a:t>
            </a:r>
            <a:r>
              <a:rPr lang="en-US" sz="2000" dirty="0">
                <a:latin typeface="Calibri" pitchFamily="34" charset="0"/>
                <a:cs typeface="Calibri" pitchFamily="34" charset="0"/>
              </a:rPr>
              <a:t>Ca</a:t>
            </a:r>
            <a:r>
              <a:rPr lang="en-US" sz="2000" baseline="30000" dirty="0">
                <a:latin typeface="Calibri" pitchFamily="34" charset="0"/>
                <a:cs typeface="Calibri" pitchFamily="34" charset="0"/>
              </a:rPr>
              <a:t>2+</a:t>
            </a:r>
            <a:r>
              <a:rPr lang="en-US" sz="2000" dirty="0" smtClean="0">
                <a:latin typeface="Calibri" pitchFamily="34" charset="0"/>
                <a:cs typeface="Calibri" pitchFamily="34" charset="0"/>
                <a:sym typeface="Symbol"/>
              </a:rPr>
              <a:t> </a:t>
            </a:r>
            <a:r>
              <a:rPr lang="en-US" sz="2000" dirty="0">
                <a:latin typeface="Calibri" pitchFamily="34" charset="0"/>
                <a:cs typeface="Calibri" pitchFamily="34" charset="0"/>
                <a:sym typeface="Symbol"/>
              </a:rPr>
              <a:t>leaves the cell</a:t>
            </a:r>
            <a:r>
              <a:rPr lang="sr-Cyrl-RS" sz="2000" dirty="0" smtClean="0">
                <a:latin typeface="Calibri" pitchFamily="34" charset="0"/>
                <a:cs typeface="Calibri" pitchFamily="34" charset="0"/>
                <a:sym typeface="Symbol"/>
              </a:rPr>
              <a:t>;</a:t>
            </a:r>
          </a:p>
          <a:p>
            <a:endParaRPr lang="sr-Cyrl-RS" sz="1000" dirty="0" smtClean="0">
              <a:latin typeface="Calibri" pitchFamily="34" charset="0"/>
              <a:cs typeface="Calibri" pitchFamily="34" charset="0"/>
              <a:sym typeface="Symbol"/>
            </a:endParaRPr>
          </a:p>
          <a:p>
            <a:r>
              <a:rPr lang="en-US" sz="2000" b="1" u="sng" dirty="0" err="1">
                <a:latin typeface="Calibri" pitchFamily="34" charset="0"/>
                <a:cs typeface="Calibri" pitchFamily="34" charset="0"/>
              </a:rPr>
              <a:t>Countertransport</a:t>
            </a:r>
            <a:r>
              <a:rPr lang="en-US" sz="2000" b="1" u="sng" dirty="0">
                <a:latin typeface="Calibri" pitchFamily="34" charset="0"/>
                <a:cs typeface="Calibri" pitchFamily="34" charset="0"/>
              </a:rPr>
              <a:t> of Na</a:t>
            </a:r>
            <a:r>
              <a:rPr lang="en-US" sz="2000" b="1" u="sng" baseline="30000" dirty="0">
                <a:latin typeface="Calibri" pitchFamily="34" charset="0"/>
                <a:cs typeface="Calibri" pitchFamily="34" charset="0"/>
              </a:rPr>
              <a:t>+</a:t>
            </a:r>
            <a:r>
              <a:rPr lang="en-US" sz="2000" b="1" u="sng" dirty="0">
                <a:latin typeface="Calibri" pitchFamily="34" charset="0"/>
                <a:cs typeface="Calibri" pitchFamily="34" charset="0"/>
              </a:rPr>
              <a:t> and </a:t>
            </a:r>
            <a:r>
              <a:rPr lang="en-US" sz="2000" b="1" u="sng" dirty="0" smtClean="0">
                <a:latin typeface="Calibri" pitchFamily="34" charset="0"/>
                <a:cs typeface="Calibri" pitchFamily="34" charset="0"/>
              </a:rPr>
              <a:t>H</a:t>
            </a:r>
            <a:r>
              <a:rPr lang="en-US" sz="2000" b="1" u="sng" baseline="30000" dirty="0" smtClean="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 is of particular importance on the membrane of tubule epithelial cells, where one 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from the tubule lumen enters the cell, and one </a:t>
            </a:r>
            <a:r>
              <a:rPr lang="en-US" sz="2000" dirty="0" smtClean="0">
                <a:latin typeface="Calibri" pitchFamily="34" charset="0"/>
                <a:cs typeface="Calibri" pitchFamily="34" charset="0"/>
              </a:rPr>
              <a:t>H</a:t>
            </a:r>
            <a:r>
              <a:rPr lang="en-US" sz="2000" baseline="30000" dirty="0" smtClean="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moves from the cell to the tubule lumen</a:t>
            </a:r>
            <a:r>
              <a:rPr lang="sr-Cyrl-RS" sz="2000" dirty="0" smtClean="0">
                <a:latin typeface="Calibri" pitchFamily="34" charset="0"/>
                <a:cs typeface="Calibri" pitchFamily="34" charset="0"/>
                <a:sym typeface="Symbol"/>
              </a:rPr>
              <a:t>; </a:t>
            </a:r>
            <a:endParaRPr lang="sr-Cyrl-RS" sz="20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2681287" y="4365104"/>
            <a:ext cx="3781425" cy="17907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Cell membrane</a:t>
            </a:r>
          </a:p>
        </p:txBody>
      </p:sp>
      <p:pic>
        <p:nvPicPr>
          <p:cNvPr id="3" name="Picture 2"/>
          <p:cNvPicPr>
            <a:picLocks noChangeAspect="1"/>
          </p:cNvPicPr>
          <p:nvPr/>
        </p:nvPicPr>
        <p:blipFill>
          <a:blip r:embed="rId2"/>
          <a:stretch>
            <a:fillRect/>
          </a:stretch>
        </p:blipFill>
        <p:spPr>
          <a:xfrm>
            <a:off x="1648175" y="1052736"/>
            <a:ext cx="5847650" cy="543265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net diffusion </a:t>
            </a:r>
            <a:r>
              <a:rPr lang="en-US" sz="2000" dirty="0">
                <a:latin typeface="Calibri" pitchFamily="34" charset="0"/>
                <a:cs typeface="Calibri" pitchFamily="34" charset="0"/>
              </a:rPr>
              <a:t>of </a:t>
            </a:r>
            <a:r>
              <a:rPr lang="en-US" sz="2000" b="1" dirty="0">
                <a:latin typeface="Calibri" pitchFamily="34" charset="0"/>
                <a:cs typeface="Calibri" pitchFamily="34" charset="0"/>
              </a:rPr>
              <a:t>solvent molecules </a:t>
            </a:r>
            <a:r>
              <a:rPr lang="en-US" sz="2000" dirty="0">
                <a:latin typeface="Calibri" pitchFamily="34" charset="0"/>
                <a:cs typeface="Calibri" pitchFamily="34" charset="0"/>
              </a:rPr>
              <a:t>(</a:t>
            </a:r>
            <a:r>
              <a:rPr lang="en-US" sz="2000" b="1" dirty="0">
                <a:solidFill>
                  <a:srgbClr val="FF0000"/>
                </a:solidFill>
                <a:latin typeface="Calibri" pitchFamily="34" charset="0"/>
                <a:cs typeface="Calibri" pitchFamily="34" charset="0"/>
              </a:rPr>
              <a:t>water</a:t>
            </a:r>
            <a:r>
              <a:rPr lang="en-US" sz="2000" dirty="0">
                <a:latin typeface="Calibri" pitchFamily="34" charset="0"/>
                <a:cs typeface="Calibri" pitchFamily="34" charset="0"/>
              </a:rPr>
              <a:t>) through a </a:t>
            </a:r>
            <a:r>
              <a:rPr lang="en-US" sz="2000" b="1" dirty="0">
                <a:latin typeface="Calibri" pitchFamily="34" charset="0"/>
                <a:cs typeface="Calibri" pitchFamily="34" charset="0"/>
              </a:rPr>
              <a:t>semipermeable</a:t>
            </a:r>
            <a:r>
              <a:rPr lang="en-US" sz="2000" dirty="0">
                <a:latin typeface="Calibri" pitchFamily="34" charset="0"/>
                <a:cs typeface="Calibri" pitchFamily="34" charset="0"/>
              </a:rPr>
              <a:t> </a:t>
            </a:r>
            <a:r>
              <a:rPr lang="en-US" sz="2000" b="1" dirty="0">
                <a:latin typeface="Calibri" pitchFamily="34" charset="0"/>
                <a:cs typeface="Calibri" pitchFamily="34" charset="0"/>
              </a:rPr>
              <a:t>membrane</a:t>
            </a:r>
            <a:r>
              <a:rPr lang="en-US" sz="2000" dirty="0">
                <a:latin typeface="Calibri" pitchFamily="34" charset="0"/>
                <a:cs typeface="Calibri" pitchFamily="34" charset="0"/>
              </a:rPr>
              <a:t> (</a:t>
            </a:r>
            <a:r>
              <a:rPr lang="en-US" sz="2000" b="1" dirty="0">
                <a:solidFill>
                  <a:srgbClr val="FF0000"/>
                </a:solidFill>
                <a:latin typeface="Calibri" pitchFamily="34" charset="0"/>
                <a:cs typeface="Calibri" pitchFamily="34" charset="0"/>
              </a:rPr>
              <a:t>cell membrane</a:t>
            </a:r>
            <a:r>
              <a:rPr lang="en-US" sz="2000" dirty="0">
                <a:latin typeface="Calibri" pitchFamily="34" charset="0"/>
                <a:cs typeface="Calibri" pitchFamily="34" charset="0"/>
              </a:rPr>
              <a:t>) from an environment with a </a:t>
            </a:r>
            <a:r>
              <a:rPr lang="en-US" sz="2000" b="1" dirty="0">
                <a:latin typeface="Calibri" pitchFamily="34" charset="0"/>
                <a:cs typeface="Calibri" pitchFamily="34" charset="0"/>
              </a:rPr>
              <a:t>lower</a:t>
            </a:r>
            <a:r>
              <a:rPr lang="en-US" sz="2000" dirty="0">
                <a:latin typeface="Calibri" pitchFamily="34" charset="0"/>
                <a:cs typeface="Calibri" pitchFamily="34" charset="0"/>
              </a:rPr>
              <a:t> to an environment with a </a:t>
            </a:r>
            <a:r>
              <a:rPr lang="en-US" sz="2000" b="1" dirty="0">
                <a:latin typeface="Calibri" pitchFamily="34" charset="0"/>
                <a:cs typeface="Calibri" pitchFamily="34" charset="0"/>
              </a:rPr>
              <a:t>higher solute concentration </a:t>
            </a:r>
            <a:r>
              <a:rPr lang="en-US" sz="2000" dirty="0">
                <a:latin typeface="Calibri" pitchFamily="34" charset="0"/>
                <a:cs typeface="Calibri" pitchFamily="34" charset="0"/>
              </a:rPr>
              <a:t>is called </a:t>
            </a:r>
            <a:r>
              <a:rPr lang="en-US" sz="2000" b="1" dirty="0">
                <a:solidFill>
                  <a:srgbClr val="FF0000"/>
                </a:solidFill>
                <a:latin typeface="Calibri" pitchFamily="34" charset="0"/>
                <a:cs typeface="Calibri" pitchFamily="34" charset="0"/>
              </a:rPr>
              <a:t>osmosis</a:t>
            </a:r>
            <a:r>
              <a:rPr lang="en-US" sz="2000" dirty="0">
                <a:latin typeface="Calibri" pitchFamily="34" charset="0"/>
                <a:cs typeface="Calibri" pitchFamily="34" charset="0"/>
              </a:rPr>
              <a:t>.</a:t>
            </a:r>
            <a:endParaRPr lang="sr-Cyrl-RS" sz="2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b="1" u="sng" dirty="0">
                <a:latin typeface="Calibri" pitchFamily="34" charset="0"/>
                <a:cs typeface="Calibri" pitchFamily="34" charset="0"/>
              </a:rPr>
              <a:t>Osmosis</a:t>
            </a:r>
            <a:r>
              <a:rPr lang="en-US" sz="2000" dirty="0">
                <a:latin typeface="Calibri" pitchFamily="34" charset="0"/>
                <a:cs typeface="Calibri" pitchFamily="34" charset="0"/>
              </a:rPr>
              <a:t> represents the </a:t>
            </a:r>
            <a:r>
              <a:rPr lang="en-US" sz="2000" b="1" dirty="0">
                <a:latin typeface="Calibri" pitchFamily="34" charset="0"/>
                <a:cs typeface="Calibri" pitchFamily="34" charset="0"/>
              </a:rPr>
              <a:t>diffusion of water </a:t>
            </a:r>
            <a:r>
              <a:rPr lang="en-US" sz="2000" dirty="0">
                <a:latin typeface="Calibri" pitchFamily="34" charset="0"/>
                <a:cs typeface="Calibri" pitchFamily="34" charset="0"/>
              </a:rPr>
              <a:t>from a place of </a:t>
            </a:r>
            <a:r>
              <a:rPr lang="en-US" sz="2000" b="1" dirty="0">
                <a:latin typeface="Calibri" pitchFamily="34" charset="0"/>
                <a:cs typeface="Calibri" pitchFamily="34" charset="0"/>
              </a:rPr>
              <a:t>higher concentration </a:t>
            </a:r>
            <a:r>
              <a:rPr lang="en-US" sz="2000" dirty="0">
                <a:latin typeface="Calibri" pitchFamily="34" charset="0"/>
                <a:cs typeface="Calibri" pitchFamily="34" charset="0"/>
              </a:rPr>
              <a:t>to a place of </a:t>
            </a:r>
            <a:r>
              <a:rPr lang="en-US" sz="2000" b="1" dirty="0">
                <a:latin typeface="Calibri" pitchFamily="34" charset="0"/>
                <a:cs typeface="Calibri" pitchFamily="34" charset="0"/>
              </a:rPr>
              <a:t>lower concentration</a:t>
            </a:r>
            <a:r>
              <a:rPr lang="sr-Cyrl-RS" sz="2000" dirty="0" smtClean="0">
                <a:latin typeface="Calibri" pitchFamily="34" charset="0"/>
                <a:cs typeface="Calibri" pitchFamily="34" charset="0"/>
              </a:rPr>
              <a:t>.</a:t>
            </a: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2900362" y="3140968"/>
            <a:ext cx="3343275" cy="2409825"/>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dirty="0">
                <a:latin typeface="Calibri" pitchFamily="34" charset="0"/>
                <a:cs typeface="Calibri" pitchFamily="34" charset="0"/>
              </a:rPr>
              <a:t>Water</a:t>
            </a:r>
            <a:r>
              <a:rPr lang="en-US" sz="2000" dirty="0">
                <a:latin typeface="Calibri" pitchFamily="34" charset="0"/>
                <a:cs typeface="Calibri" pitchFamily="34" charset="0"/>
              </a:rPr>
              <a:t> is the substance that </a:t>
            </a:r>
            <a:r>
              <a:rPr lang="en-US" sz="2000" b="1" dirty="0">
                <a:latin typeface="Calibri" pitchFamily="34" charset="0"/>
                <a:cs typeface="Calibri" pitchFamily="34" charset="0"/>
              </a:rPr>
              <a:t>diffuses</a:t>
            </a:r>
            <a:r>
              <a:rPr lang="en-US" sz="2000" dirty="0">
                <a:latin typeface="Calibri" pitchFamily="34" charset="0"/>
                <a:cs typeface="Calibri" pitchFamily="34" charset="0"/>
              </a:rPr>
              <a:t> </a:t>
            </a:r>
            <a:r>
              <a:rPr lang="en-US" sz="2000" b="1" dirty="0">
                <a:latin typeface="Calibri" pitchFamily="34" charset="0"/>
                <a:cs typeface="Calibri" pitchFamily="34" charset="0"/>
              </a:rPr>
              <a:t>most abundantly </a:t>
            </a:r>
            <a:r>
              <a:rPr lang="en-US" sz="2000" dirty="0">
                <a:latin typeface="Calibri" pitchFamily="34" charset="0"/>
                <a:cs typeface="Calibri" pitchFamily="34" charset="0"/>
              </a:rPr>
              <a:t>through the </a:t>
            </a:r>
            <a:r>
              <a:rPr lang="en-US" sz="2000" b="1" dirty="0">
                <a:latin typeface="Calibri" pitchFamily="34" charset="0"/>
                <a:cs typeface="Calibri" pitchFamily="34" charset="0"/>
              </a:rPr>
              <a:t>cell membrane</a:t>
            </a:r>
            <a:r>
              <a:rPr lang="en-US" sz="2000" dirty="0">
                <a:latin typeface="Calibri" pitchFamily="34" charset="0"/>
                <a:cs typeface="Calibri" pitchFamily="34" charset="0"/>
              </a:rPr>
              <a:t>, even though it is </a:t>
            </a:r>
            <a:r>
              <a:rPr lang="en-US" sz="2000" b="1" dirty="0" err="1">
                <a:latin typeface="Calibri" pitchFamily="34" charset="0"/>
                <a:cs typeface="Calibri" pitchFamily="34" charset="0"/>
              </a:rPr>
              <a:t>hydrosoluble</a:t>
            </a:r>
            <a:r>
              <a:rPr lang="en-US" sz="2000" dirty="0">
                <a:latin typeface="Calibri" pitchFamily="34" charset="0"/>
                <a:cs typeface="Calibri" pitchFamily="34" charset="0"/>
              </a:rPr>
              <a:t> - </a:t>
            </a:r>
            <a:r>
              <a:rPr lang="en-US" sz="2000" b="1" dirty="0" err="1">
                <a:solidFill>
                  <a:srgbClr val="FF0000"/>
                </a:solidFill>
                <a:latin typeface="Calibri" pitchFamily="34" charset="0"/>
                <a:cs typeface="Calibri" pitchFamily="34" charset="0"/>
              </a:rPr>
              <a:t>aquaporins</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An amount of water that is about 100 times greater than the volume of the cell itself diffuses through the erythrocyte membrane in both directions</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amount of pressure required to stop osmosis is called </a:t>
            </a:r>
            <a:r>
              <a:rPr lang="en-US" sz="2000" b="1" dirty="0">
                <a:solidFill>
                  <a:srgbClr val="FF0000"/>
                </a:solidFill>
                <a:latin typeface="Calibri" pitchFamily="34" charset="0"/>
                <a:cs typeface="Calibri" pitchFamily="34" charset="0"/>
              </a:rPr>
              <a:t>osmotic pressure</a:t>
            </a:r>
            <a:r>
              <a:rPr lang="sr-Cyrl-RS" sz="2000" dirty="0" smtClean="0">
                <a:latin typeface="Calibri" pitchFamily="34" charset="0"/>
                <a:cs typeface="Calibri" pitchFamily="34" charset="0"/>
              </a:rPr>
              <a:t>;</a:t>
            </a: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3" name="Picture 2"/>
          <p:cNvPicPr>
            <a:picLocks noChangeAspect="1"/>
          </p:cNvPicPr>
          <p:nvPr/>
        </p:nvPicPr>
        <p:blipFill>
          <a:blip r:embed="rId2"/>
          <a:stretch>
            <a:fillRect/>
          </a:stretch>
        </p:blipFill>
        <p:spPr>
          <a:xfrm>
            <a:off x="3096378" y="3212976"/>
            <a:ext cx="2951244" cy="3296801"/>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dirty="0">
                <a:latin typeface="Calibri" pitchFamily="34" charset="0"/>
                <a:cs typeface="Calibri" pitchFamily="34" charset="0"/>
              </a:rPr>
              <a:t>Solution A </a:t>
            </a:r>
            <a:r>
              <a:rPr lang="en-US" sz="2000" dirty="0">
                <a:latin typeface="Calibri" pitchFamily="34" charset="0"/>
                <a:cs typeface="Calibri" pitchFamily="34" charset="0"/>
              </a:rPr>
              <a:t>contains particles dissolved in water that cannot diffuse through a semipermeable membrane, while </a:t>
            </a:r>
            <a:r>
              <a:rPr lang="en-US" sz="2000" b="1" dirty="0">
                <a:latin typeface="Calibri" pitchFamily="34" charset="0"/>
                <a:cs typeface="Calibri" pitchFamily="34" charset="0"/>
              </a:rPr>
              <a:t>solution B</a:t>
            </a:r>
            <a:r>
              <a:rPr lang="en-US" sz="2000" dirty="0">
                <a:latin typeface="Calibri" pitchFamily="34" charset="0"/>
                <a:cs typeface="Calibri" pitchFamily="34" charset="0"/>
              </a:rPr>
              <a:t> contains only water</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presence of non-diffusible particles in solution A causes the development of osmotic pressure and the osmosis of water from solution B into solution A, as a result of which the liquid level in solution A </a:t>
            </a:r>
            <a:r>
              <a:rPr lang="en-US" sz="2000" dirty="0" smtClean="0">
                <a:latin typeface="Calibri" pitchFamily="34" charset="0"/>
                <a:cs typeface="Calibri" pitchFamily="34" charset="0"/>
              </a:rPr>
              <a:t>increases</a:t>
            </a:r>
            <a:r>
              <a:rPr lang="sr-Cyrl-RS" sz="2000" dirty="0" smtClean="0">
                <a:latin typeface="Calibri" pitchFamily="34" charset="0"/>
                <a:cs typeface="Calibri" pitchFamily="34" charset="0"/>
              </a:rPr>
              <a:t>.</a:t>
            </a:r>
          </a:p>
        </p:txBody>
      </p:sp>
      <p:pic>
        <p:nvPicPr>
          <p:cNvPr id="6" name="Picture 5"/>
          <p:cNvPicPr>
            <a:picLocks noChangeAspect="1"/>
          </p:cNvPicPr>
          <p:nvPr/>
        </p:nvPicPr>
        <p:blipFill>
          <a:blip r:embed="rId2"/>
          <a:stretch>
            <a:fillRect/>
          </a:stretch>
        </p:blipFill>
        <p:spPr>
          <a:xfrm>
            <a:off x="3096378" y="3212976"/>
            <a:ext cx="2951244" cy="3296801"/>
          </a:xfrm>
          <a:prstGeom prst="rect">
            <a:avLst/>
          </a:prstGeom>
        </p:spPr>
      </p:pic>
      <p:sp>
        <p:nvSpPr>
          <p:cNvPr id="8"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dirty="0">
                <a:latin typeface="Calibri" pitchFamily="34" charset="0"/>
                <a:cs typeface="Calibri" pitchFamily="34" charset="0"/>
              </a:rPr>
              <a:t>Osmotic pressure </a:t>
            </a:r>
            <a:r>
              <a:rPr lang="en-US" sz="2000" dirty="0">
                <a:latin typeface="Calibri" pitchFamily="34" charset="0"/>
                <a:cs typeface="Calibri" pitchFamily="34" charset="0"/>
              </a:rPr>
              <a:t>depends solely on the </a:t>
            </a:r>
            <a:r>
              <a:rPr lang="en-US" sz="2000" b="1" dirty="0">
                <a:solidFill>
                  <a:srgbClr val="FF0000"/>
                </a:solidFill>
                <a:latin typeface="Calibri" pitchFamily="34" charset="0"/>
                <a:cs typeface="Calibri" pitchFamily="34" charset="0"/>
              </a:rPr>
              <a:t>number of solute particles</a:t>
            </a:r>
            <a:r>
              <a:rPr lang="en-US" sz="2000" dirty="0">
                <a:latin typeface="Calibri" pitchFamily="34" charset="0"/>
                <a:cs typeface="Calibri" pitchFamily="34" charset="0"/>
              </a:rPr>
              <a:t>, not on the </a:t>
            </a:r>
            <a:r>
              <a:rPr lang="en-US" sz="2000" b="1" dirty="0">
                <a:solidFill>
                  <a:srgbClr val="FF0000"/>
                </a:solidFill>
                <a:latin typeface="Calibri" pitchFamily="34" charset="0"/>
                <a:cs typeface="Calibri" pitchFamily="34" charset="0"/>
              </a:rPr>
              <a:t>type of solute particles</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err="1">
                <a:latin typeface="Calibri" pitchFamily="34" charset="0"/>
                <a:cs typeface="Calibri" pitchFamily="34" charset="0"/>
              </a:rPr>
              <a:t>Van't</a:t>
            </a:r>
            <a:r>
              <a:rPr lang="en-US" sz="2000" dirty="0">
                <a:latin typeface="Calibri" pitchFamily="34" charset="0"/>
                <a:cs typeface="Calibri" pitchFamily="34" charset="0"/>
              </a:rPr>
              <a:t> Hoff equation for calculating osmotic </a:t>
            </a:r>
            <a:r>
              <a:rPr lang="en-US" sz="2000" dirty="0" smtClean="0">
                <a:latin typeface="Calibri" pitchFamily="34" charset="0"/>
                <a:cs typeface="Calibri" pitchFamily="34" charset="0"/>
              </a:rPr>
              <a:t>pressure</a:t>
            </a:r>
            <a:r>
              <a:rPr lang="sr-Cyrl-RS" sz="2000" dirty="0" smtClean="0">
                <a:latin typeface="Calibri" pitchFamily="34" charset="0"/>
                <a:cs typeface="Calibri" pitchFamily="34" charset="0"/>
              </a:rPr>
              <a:t>:</a:t>
            </a:r>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pPr>
              <a:buNone/>
            </a:pPr>
            <a:r>
              <a:rPr lang="sr-Cyrl-RS" sz="1600" dirty="0" smtClean="0">
                <a:latin typeface="Calibri" pitchFamily="34" charset="0"/>
                <a:ea typeface="Cambria Math"/>
                <a:cs typeface="Calibri" pitchFamily="34" charset="0"/>
              </a:rPr>
              <a:t>	𝜋 – </a:t>
            </a:r>
            <a:r>
              <a:rPr lang="en-US" sz="1600" dirty="0">
                <a:latin typeface="Calibri" pitchFamily="34" charset="0"/>
                <a:ea typeface="Cambria Math"/>
                <a:cs typeface="Calibri" pitchFamily="34" charset="0"/>
              </a:rPr>
              <a:t>osmotic pressure</a:t>
            </a:r>
            <a:r>
              <a:rPr lang="sr-Cyrl-RS" sz="1600" dirty="0" smtClean="0">
                <a:latin typeface="Calibri" pitchFamily="34" charset="0"/>
                <a:ea typeface="Cambria Math"/>
                <a:cs typeface="Calibri" pitchFamily="34" charset="0"/>
              </a:rPr>
              <a:t>; </a:t>
            </a:r>
            <a:r>
              <a:rPr lang="en-US" sz="1600" dirty="0" smtClean="0">
                <a:latin typeface="Calibri" pitchFamily="34" charset="0"/>
                <a:ea typeface="Cambria Math"/>
                <a:cs typeface="Calibri" pitchFamily="34" charset="0"/>
              </a:rPr>
              <a:t>n</a:t>
            </a:r>
            <a:r>
              <a:rPr lang="sr-Cyrl-RS" sz="1600" dirty="0" smtClean="0">
                <a:latin typeface="Calibri" pitchFamily="34" charset="0"/>
                <a:ea typeface="Cambria Math"/>
                <a:cs typeface="Calibri" pitchFamily="34" charset="0"/>
              </a:rPr>
              <a:t> – </a:t>
            </a:r>
            <a:r>
              <a:rPr lang="en-US" sz="1600" dirty="0">
                <a:latin typeface="Calibri" pitchFamily="34" charset="0"/>
                <a:ea typeface="Cambria Math"/>
                <a:cs typeface="Calibri" pitchFamily="34" charset="0"/>
              </a:rPr>
              <a:t>the number of moles of the dissolved </a:t>
            </a:r>
            <a:r>
              <a:rPr lang="en-US" sz="1600" dirty="0" smtClean="0">
                <a:latin typeface="Calibri" pitchFamily="34" charset="0"/>
                <a:ea typeface="Cambria Math"/>
                <a:cs typeface="Calibri" pitchFamily="34" charset="0"/>
              </a:rPr>
              <a:t>substance </a:t>
            </a:r>
            <a:r>
              <a:rPr lang="sr-Cyrl-RS" sz="1600" dirty="0" smtClean="0">
                <a:latin typeface="Calibri" pitchFamily="34" charset="0"/>
                <a:ea typeface="Cambria Math"/>
                <a:cs typeface="Calibri" pitchFamily="34" charset="0"/>
              </a:rPr>
              <a:t>(</a:t>
            </a:r>
            <a:r>
              <a:rPr lang="en-US" sz="1600" dirty="0">
                <a:latin typeface="Calibri" pitchFamily="34" charset="0"/>
                <a:ea typeface="Cambria Math"/>
                <a:cs typeface="Calibri" pitchFamily="34" charset="0"/>
              </a:rPr>
              <a:t>number of dissolved particles</a:t>
            </a:r>
            <a:r>
              <a:rPr lang="sr-Cyrl-RS" sz="1600" dirty="0" smtClean="0">
                <a:latin typeface="Calibri" pitchFamily="34" charset="0"/>
                <a:ea typeface="Cambria Math"/>
                <a:cs typeface="Calibri" pitchFamily="34" charset="0"/>
              </a:rPr>
              <a:t>); </a:t>
            </a:r>
            <a:r>
              <a:rPr lang="en-US" sz="1600" dirty="0" smtClean="0">
                <a:latin typeface="Calibri" pitchFamily="34" charset="0"/>
                <a:ea typeface="Cambria Math"/>
                <a:cs typeface="Calibri" pitchFamily="34" charset="0"/>
              </a:rPr>
              <a:t>R – </a:t>
            </a:r>
            <a:r>
              <a:rPr lang="en-US" sz="1600" dirty="0">
                <a:latin typeface="Calibri" pitchFamily="34" charset="0"/>
                <a:ea typeface="Cambria Math"/>
                <a:cs typeface="Calibri" pitchFamily="34" charset="0"/>
              </a:rPr>
              <a:t>gas constant</a:t>
            </a:r>
            <a:r>
              <a:rPr lang="sr-Cyrl-RS" sz="1600" dirty="0" smtClean="0">
                <a:latin typeface="Calibri" pitchFamily="34" charset="0"/>
                <a:ea typeface="Cambria Math"/>
                <a:cs typeface="Calibri" pitchFamily="34" charset="0"/>
              </a:rPr>
              <a:t>; </a:t>
            </a:r>
            <a:r>
              <a:rPr lang="en-US" sz="1600" dirty="0" smtClean="0">
                <a:latin typeface="Calibri" pitchFamily="34" charset="0"/>
                <a:ea typeface="Cambria Math"/>
                <a:cs typeface="Calibri" pitchFamily="34" charset="0"/>
              </a:rPr>
              <a:t>T</a:t>
            </a:r>
            <a:r>
              <a:rPr lang="sr-Cyrl-RS" sz="1600" dirty="0" smtClean="0">
                <a:latin typeface="Calibri" pitchFamily="34" charset="0"/>
                <a:ea typeface="Cambria Math"/>
                <a:cs typeface="Calibri" pitchFamily="34" charset="0"/>
              </a:rPr>
              <a:t> – </a:t>
            </a:r>
            <a:r>
              <a:rPr lang="en-US" sz="1600" dirty="0">
                <a:latin typeface="Calibri" pitchFamily="34" charset="0"/>
                <a:ea typeface="Cambria Math"/>
                <a:cs typeface="Calibri" pitchFamily="34" charset="0"/>
              </a:rPr>
              <a:t>absolute temperature (expressed </a:t>
            </a:r>
            <a:r>
              <a:rPr lang="en-US" sz="1600" dirty="0" smtClean="0">
                <a:latin typeface="Calibri" pitchFamily="34" charset="0"/>
                <a:ea typeface="Cambria Math"/>
                <a:cs typeface="Calibri" pitchFamily="34" charset="0"/>
              </a:rPr>
              <a:t>in </a:t>
            </a:r>
            <a:r>
              <a:rPr lang="sr-Cyrl-RS" sz="1600" dirty="0" smtClean="0">
                <a:latin typeface="Calibri" pitchFamily="34" charset="0"/>
                <a:ea typeface="Cambria Math"/>
                <a:cs typeface="Calibri" pitchFamily="34" charset="0"/>
              </a:rPr>
              <a:t>К);</a:t>
            </a:r>
            <a:r>
              <a:rPr lang="en-US" sz="1600" dirty="0" smtClean="0">
                <a:latin typeface="Calibri" pitchFamily="34" charset="0"/>
                <a:ea typeface="Cambria Math"/>
                <a:cs typeface="Calibri" pitchFamily="34" charset="0"/>
              </a:rPr>
              <a:t> V</a:t>
            </a:r>
            <a:r>
              <a:rPr lang="sr-Cyrl-RS" sz="1600" dirty="0" smtClean="0">
                <a:latin typeface="Calibri" pitchFamily="34" charset="0"/>
                <a:ea typeface="Cambria Math"/>
                <a:cs typeface="Calibri" pitchFamily="34" charset="0"/>
              </a:rPr>
              <a:t> – </a:t>
            </a:r>
            <a:r>
              <a:rPr lang="en-US" sz="1600" dirty="0">
                <a:latin typeface="Calibri" pitchFamily="34" charset="0"/>
                <a:ea typeface="Cambria Math"/>
                <a:cs typeface="Calibri" pitchFamily="34" charset="0"/>
              </a:rPr>
              <a:t>volume</a:t>
            </a:r>
            <a:r>
              <a:rPr lang="sr-Cyrl-RS" sz="1600" dirty="0" smtClean="0">
                <a:latin typeface="Calibri" pitchFamily="34" charset="0"/>
                <a:ea typeface="Cambria Math"/>
                <a:cs typeface="Calibri" pitchFamily="34" charset="0"/>
              </a:rPr>
              <a:t>.</a:t>
            </a:r>
            <a:endParaRPr lang="sr-Cyrl-RS" sz="16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concentration of osmotically active substances is expressed in </a:t>
            </a:r>
            <a:r>
              <a:rPr lang="en-US" sz="2000" b="1" u="sng" dirty="0">
                <a:latin typeface="Calibri" pitchFamily="34" charset="0"/>
                <a:cs typeface="Calibri" pitchFamily="34" charset="0"/>
              </a:rPr>
              <a:t>osmoles</a:t>
            </a:r>
            <a:r>
              <a:rPr lang="en-US" sz="2000" dirty="0">
                <a:latin typeface="Calibri" pitchFamily="34" charset="0"/>
                <a:cs typeface="Calibri" pitchFamily="34" charset="0"/>
              </a:rPr>
              <a:t> (</a:t>
            </a:r>
            <a:r>
              <a:rPr lang="en-US" sz="2000" dirty="0" err="1">
                <a:latin typeface="Calibri" pitchFamily="34" charset="0"/>
                <a:cs typeface="Calibri" pitchFamily="34" charset="0"/>
              </a:rPr>
              <a:t>Osm</a:t>
            </a:r>
            <a:r>
              <a:rPr lang="en-US" sz="2000" dirty="0">
                <a:latin typeface="Calibri" pitchFamily="34" charset="0"/>
                <a:cs typeface="Calibri" pitchFamily="34" charset="0"/>
              </a:rPr>
              <a:t>) - one </a:t>
            </a:r>
            <a:r>
              <a:rPr lang="en-US" sz="2000" dirty="0" err="1">
                <a:latin typeface="Calibri" pitchFamily="34" charset="0"/>
                <a:cs typeface="Calibri" pitchFamily="34" charset="0"/>
              </a:rPr>
              <a:t>Osm</a:t>
            </a:r>
            <a:r>
              <a:rPr lang="en-US" sz="2000" dirty="0">
                <a:latin typeface="Calibri" pitchFamily="34" charset="0"/>
                <a:cs typeface="Calibri" pitchFamily="34" charset="0"/>
              </a:rPr>
              <a:t> represents the number of molecules in 1 g of molecular weight of a substance that does not dissociate (if the substance dissociates into two ions (</a:t>
            </a:r>
            <a:r>
              <a:rPr lang="en-US" sz="2000" dirty="0" err="1">
                <a:latin typeface="Calibri" pitchFamily="34" charset="0"/>
                <a:cs typeface="Calibri" pitchFamily="34" charset="0"/>
              </a:rPr>
              <a:t>NaCl</a:t>
            </a:r>
            <a:r>
              <a:rPr lang="en-US" sz="2000" dirty="0">
                <a:latin typeface="Calibri" pitchFamily="34" charset="0"/>
                <a:cs typeface="Calibri" pitchFamily="34" charset="0"/>
              </a:rPr>
              <a:t>) upon dissolution, then 1 g of molecular weight of that substance is 2 </a:t>
            </a:r>
            <a:r>
              <a:rPr lang="en-US" sz="2000" dirty="0" err="1">
                <a:latin typeface="Calibri" pitchFamily="34" charset="0"/>
                <a:cs typeface="Calibri" pitchFamily="34" charset="0"/>
              </a:rPr>
              <a:t>Osm</a:t>
            </a:r>
            <a:r>
              <a:rPr lang="en-US" sz="2000" dirty="0">
                <a:latin typeface="Calibri" pitchFamily="34" charset="0"/>
                <a:cs typeface="Calibri" pitchFamily="34" charset="0"/>
              </a:rPr>
              <a:t>)</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solidFill>
                  <a:srgbClr val="FF0000"/>
                </a:solidFill>
                <a:latin typeface="Calibri" pitchFamily="34" charset="0"/>
                <a:cs typeface="Calibri" pitchFamily="34" charset="0"/>
              </a:rPr>
              <a:t>Osmola</a:t>
            </a:r>
            <a:r>
              <a:rPr lang="en-US" sz="2000" b="1" u="sng" dirty="0">
                <a:solidFill>
                  <a:srgbClr val="FF0000"/>
                </a:solidFill>
                <a:latin typeface="Calibri" pitchFamily="34" charset="0"/>
                <a:cs typeface="Calibri" pitchFamily="34" charset="0"/>
              </a:rPr>
              <a:t>l</a:t>
            </a:r>
            <a:r>
              <a:rPr lang="en-US" sz="2000" dirty="0">
                <a:solidFill>
                  <a:srgbClr val="FF0000"/>
                </a:solidFill>
                <a:latin typeface="Calibri" pitchFamily="34" charset="0"/>
                <a:cs typeface="Calibri" pitchFamily="34" charset="0"/>
              </a:rPr>
              <a:t>ity of the solution - </a:t>
            </a:r>
            <a:r>
              <a:rPr lang="en-US" sz="2000" b="1" dirty="0">
                <a:latin typeface="Calibri" pitchFamily="34" charset="0"/>
                <a:cs typeface="Calibri" pitchFamily="34" charset="0"/>
              </a:rPr>
              <a:t>the number of </a:t>
            </a:r>
            <a:r>
              <a:rPr lang="en-US" sz="2000" b="1" dirty="0" err="1">
                <a:latin typeface="Calibri" pitchFamily="34" charset="0"/>
                <a:cs typeface="Calibri" pitchFamily="34" charset="0"/>
              </a:rPr>
              <a:t>Osm</a:t>
            </a:r>
            <a:r>
              <a:rPr lang="en-US" sz="2000" b="1" dirty="0">
                <a:latin typeface="Calibri" pitchFamily="34" charset="0"/>
                <a:cs typeface="Calibri" pitchFamily="34" charset="0"/>
              </a:rPr>
              <a:t> per kilogram of solvent</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err="1">
                <a:solidFill>
                  <a:srgbClr val="FF0000"/>
                </a:solidFill>
                <a:latin typeface="Calibri" pitchFamily="34" charset="0"/>
                <a:cs typeface="Calibri" pitchFamily="34" charset="0"/>
              </a:rPr>
              <a:t>Osmola</a:t>
            </a:r>
            <a:r>
              <a:rPr lang="en-US" sz="2000" b="1" u="sng" dirty="0" err="1">
                <a:solidFill>
                  <a:srgbClr val="FF0000"/>
                </a:solidFill>
                <a:latin typeface="Calibri" pitchFamily="34" charset="0"/>
                <a:cs typeface="Calibri" pitchFamily="34" charset="0"/>
              </a:rPr>
              <a:t>r</a:t>
            </a:r>
            <a:r>
              <a:rPr lang="en-US" sz="2000" dirty="0" err="1">
                <a:solidFill>
                  <a:srgbClr val="FF0000"/>
                </a:solidFill>
                <a:latin typeface="Calibri" pitchFamily="34" charset="0"/>
                <a:cs typeface="Calibri" pitchFamily="34" charset="0"/>
              </a:rPr>
              <a:t>ity</a:t>
            </a:r>
            <a:r>
              <a:rPr lang="en-US" sz="2000" dirty="0">
                <a:solidFill>
                  <a:srgbClr val="FF0000"/>
                </a:solidFill>
                <a:latin typeface="Calibri" pitchFamily="34" charset="0"/>
                <a:cs typeface="Calibri" pitchFamily="34" charset="0"/>
              </a:rPr>
              <a:t> of the solution </a:t>
            </a:r>
            <a:r>
              <a:rPr lang="en-US" sz="2000" b="1" dirty="0">
                <a:latin typeface="Calibri" pitchFamily="34" charset="0"/>
                <a:cs typeface="Calibri" pitchFamily="34" charset="0"/>
              </a:rPr>
              <a:t>- the number of </a:t>
            </a:r>
            <a:r>
              <a:rPr lang="en-US" sz="2000" b="1" dirty="0" err="1">
                <a:latin typeface="Calibri" pitchFamily="34" charset="0"/>
                <a:cs typeface="Calibri" pitchFamily="34" charset="0"/>
              </a:rPr>
              <a:t>Osm</a:t>
            </a:r>
            <a:r>
              <a:rPr lang="en-US" sz="2000" b="1" dirty="0">
                <a:latin typeface="Calibri" pitchFamily="34" charset="0"/>
                <a:cs typeface="Calibri" pitchFamily="34" charset="0"/>
              </a:rPr>
              <a:t> per liter of solution</a:t>
            </a:r>
            <a:r>
              <a:rPr lang="sr-Cyrl-RS" sz="2000" dirty="0" smtClean="0">
                <a:latin typeface="Calibri" pitchFamily="34" charset="0"/>
                <a:cs typeface="Calibri" pitchFamily="34" charset="0"/>
              </a:rPr>
              <a:t>!;</a:t>
            </a:r>
          </a:p>
        </p:txBody>
      </p:sp>
      <p:pic>
        <p:nvPicPr>
          <p:cNvPr id="7172" name="Picture 4"/>
          <p:cNvPicPr>
            <a:picLocks noChangeAspect="1" noChangeArrowheads="1"/>
          </p:cNvPicPr>
          <p:nvPr/>
        </p:nvPicPr>
        <p:blipFill>
          <a:blip r:embed="rId2" cstate="print"/>
          <a:srcRect/>
          <a:stretch>
            <a:fillRect/>
          </a:stretch>
        </p:blipFill>
        <p:spPr bwMode="auto">
          <a:xfrm>
            <a:off x="3362325" y="2060848"/>
            <a:ext cx="2419350" cy="495300"/>
          </a:xfrm>
          <a:prstGeom prst="rect">
            <a:avLst/>
          </a:prstGeom>
          <a:noFill/>
          <a:ln w="9525">
            <a:noFill/>
            <a:miter lim="800000"/>
            <a:headEnd/>
            <a:tailEnd/>
          </a:ln>
        </p:spPr>
      </p:pic>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a:solidFill>
                  <a:srgbClr val="FF0000"/>
                </a:solidFill>
                <a:latin typeface="Calibri" pitchFamily="34" charset="0"/>
                <a:cs typeface="Calibri" pitchFamily="34" charset="0"/>
              </a:rPr>
              <a:t>Plasma osmolality is 290 </a:t>
            </a:r>
            <a:r>
              <a:rPr lang="en-US" sz="2000" b="1" u="sng" dirty="0" err="1">
                <a:solidFill>
                  <a:srgbClr val="FF0000"/>
                </a:solidFill>
                <a:latin typeface="Calibri" pitchFamily="34" charset="0"/>
                <a:cs typeface="Calibri" pitchFamily="34" charset="0"/>
              </a:rPr>
              <a:t>mOsm</a:t>
            </a:r>
            <a:r>
              <a:rPr lang="en-US" sz="2000" b="1" u="sng" dirty="0">
                <a:solidFill>
                  <a:srgbClr val="FF0000"/>
                </a:solidFill>
                <a:latin typeface="Calibri" pitchFamily="34" charset="0"/>
                <a:cs typeface="Calibri" pitchFamily="34" charset="0"/>
              </a:rPr>
              <a:t>/kg</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term </a:t>
            </a:r>
            <a:r>
              <a:rPr lang="en-US" sz="2000" b="1" u="sng" dirty="0">
                <a:latin typeface="Calibri" pitchFamily="34" charset="0"/>
                <a:cs typeface="Calibri" pitchFamily="34" charset="0"/>
              </a:rPr>
              <a:t>tonicity</a:t>
            </a:r>
            <a:r>
              <a:rPr lang="en-US" sz="2000" dirty="0">
                <a:latin typeface="Calibri" pitchFamily="34" charset="0"/>
                <a:cs typeface="Calibri" pitchFamily="34" charset="0"/>
              </a:rPr>
              <a:t> is used to compare the </a:t>
            </a:r>
            <a:r>
              <a:rPr lang="en-US" sz="2000" b="1" dirty="0">
                <a:latin typeface="Calibri" pitchFamily="34" charset="0"/>
                <a:cs typeface="Calibri" pitchFamily="34" charset="0"/>
              </a:rPr>
              <a:t>osmolality of a solution with respect to plasma</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a:latin typeface="Calibri" pitchFamily="34" charset="0"/>
                <a:cs typeface="Calibri" pitchFamily="34" charset="0"/>
              </a:rPr>
              <a:t>Isotonic solutions</a:t>
            </a:r>
            <a:r>
              <a:rPr lang="en-US" sz="2000" b="1" dirty="0">
                <a:latin typeface="Calibri" pitchFamily="34" charset="0"/>
                <a:cs typeface="Calibri" pitchFamily="34" charset="0"/>
              </a:rPr>
              <a:t> </a:t>
            </a:r>
            <a:r>
              <a:rPr lang="en-US" sz="2000" dirty="0">
                <a:latin typeface="Calibri" pitchFamily="34" charset="0"/>
                <a:cs typeface="Calibri" pitchFamily="34" charset="0"/>
              </a:rPr>
              <a:t>- have the same osmolality as plasma</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a:latin typeface="Calibri" pitchFamily="34" charset="0"/>
                <a:cs typeface="Calibri" pitchFamily="34" charset="0"/>
              </a:rPr>
              <a:t>Hypertonic solutions</a:t>
            </a:r>
            <a:r>
              <a:rPr lang="en-US" sz="2000" b="1" dirty="0">
                <a:latin typeface="Calibri" pitchFamily="34" charset="0"/>
                <a:cs typeface="Calibri" pitchFamily="34" charset="0"/>
              </a:rPr>
              <a:t> </a:t>
            </a:r>
            <a:r>
              <a:rPr lang="en-US" sz="2000" dirty="0">
                <a:latin typeface="Calibri" pitchFamily="34" charset="0"/>
                <a:cs typeface="Calibri" pitchFamily="34" charset="0"/>
              </a:rPr>
              <a:t>- have a higher osmolality compared to plasma</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a:latin typeface="Calibri" pitchFamily="34" charset="0"/>
                <a:cs typeface="Calibri" pitchFamily="34" charset="0"/>
              </a:rPr>
              <a:t>Hypotonic solutions</a:t>
            </a:r>
            <a:r>
              <a:rPr lang="en-US" sz="2000" b="1" dirty="0">
                <a:latin typeface="Calibri" pitchFamily="34" charset="0"/>
                <a:cs typeface="Calibri" pitchFamily="34" charset="0"/>
              </a:rPr>
              <a:t> </a:t>
            </a:r>
            <a:r>
              <a:rPr lang="en-US" sz="2000" dirty="0">
                <a:latin typeface="Calibri" pitchFamily="34" charset="0"/>
                <a:cs typeface="Calibri" pitchFamily="34" charset="0"/>
              </a:rPr>
              <a:t>- have a lower osmolality compared to </a:t>
            </a:r>
            <a:r>
              <a:rPr lang="en-US" sz="2000" dirty="0" smtClean="0">
                <a:latin typeface="Calibri" pitchFamily="34" charset="0"/>
                <a:cs typeface="Calibri" pitchFamily="34" charset="0"/>
              </a:rPr>
              <a:t>plasma</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p:txBody>
      </p:sp>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3200" kern="0" dirty="0" smtClean="0">
                <a:latin typeface="Calibri" pitchFamily="34" charset="0"/>
                <a:cs typeface="Calibri" pitchFamily="34" charset="0"/>
              </a:rPr>
              <a:t>Transport through the cell membrane</a:t>
            </a:r>
            <a:endParaRPr lang="en-US" sz="3200" kern="0" dirty="0">
              <a:latin typeface="Calibri" pitchFamily="34" charset="0"/>
              <a:cs typeface="Calibri" pitchFamily="34" charset="0"/>
            </a:endParaRPr>
          </a:p>
        </p:txBody>
      </p:sp>
      <p:pic>
        <p:nvPicPr>
          <p:cNvPr id="16386" name="Picture 2" descr="20+ Tonicity Stock Photos, Pictures &amp; Royalty-Free Images - i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1181" y="3753036"/>
            <a:ext cx="4101637" cy="30762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132856"/>
            <a:ext cx="8229600" cy="2376264"/>
          </a:xfrm>
        </p:spPr>
        <p:txBody>
          <a:bodyPr/>
          <a:lstStyle/>
          <a:p>
            <a:r>
              <a:rPr lang="en-US" b="1" u="sng" dirty="0">
                <a:latin typeface="Calibri" pitchFamily="34" charset="0"/>
                <a:cs typeface="Calibri" pitchFamily="34" charset="0"/>
              </a:rPr>
              <a:t>Membrane and action potentials</a:t>
            </a:r>
            <a:endParaRPr lang="en-US"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
        <p:nvSpPr>
          <p:cNvPr id="5" name="Content Placeholder 2"/>
          <p:cNvSpPr>
            <a:spLocks noGrp="1"/>
          </p:cNvSpPr>
          <p:nvPr>
            <p:ph idx="1"/>
          </p:nvPr>
        </p:nvSpPr>
        <p:spPr>
          <a:xfrm>
            <a:off x="179512" y="764704"/>
            <a:ext cx="8784976" cy="5976664"/>
          </a:xfrm>
        </p:spPr>
        <p:txBody>
          <a:bodyPr/>
          <a:lstStyle/>
          <a:p>
            <a:r>
              <a:rPr lang="en-US" sz="2000" b="1" u="sng" dirty="0">
                <a:latin typeface="Calibri" pitchFamily="34" charset="0"/>
                <a:cs typeface="Calibri" pitchFamily="34" charset="0"/>
              </a:rPr>
              <a:t>The movement of ions </a:t>
            </a:r>
            <a:r>
              <a:rPr lang="en-US" sz="2000" dirty="0">
                <a:latin typeface="Calibri" pitchFamily="34" charset="0"/>
                <a:cs typeface="Calibri" pitchFamily="34" charset="0"/>
              </a:rPr>
              <a:t>through the cell membrane takes place through </a:t>
            </a:r>
            <a:r>
              <a:rPr lang="en-US" sz="2000" b="1" u="sng" dirty="0">
                <a:latin typeface="Calibri" pitchFamily="34" charset="0"/>
                <a:cs typeface="Calibri" pitchFamily="34" charset="0"/>
              </a:rPr>
              <a:t>ion channels</a:t>
            </a:r>
            <a:r>
              <a:rPr lang="en-US" sz="2000" dirty="0">
                <a:latin typeface="Calibri" pitchFamily="34" charset="0"/>
                <a:cs typeface="Calibri" pitchFamily="34" charset="0"/>
              </a:rPr>
              <a:t> of the cell membrane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Since the </a:t>
            </a:r>
            <a:r>
              <a:rPr lang="en-US" sz="2000" b="1" dirty="0">
                <a:latin typeface="Calibri" pitchFamily="34" charset="0"/>
                <a:cs typeface="Calibri" pitchFamily="34" charset="0"/>
              </a:rPr>
              <a:t>concentrations of ions </a:t>
            </a:r>
            <a:r>
              <a:rPr lang="en-US" sz="2000" dirty="0">
                <a:latin typeface="Calibri" pitchFamily="34" charset="0"/>
                <a:cs typeface="Calibri" pitchFamily="34" charset="0"/>
              </a:rPr>
              <a:t>on one and the other side of the membrane </a:t>
            </a:r>
            <a:r>
              <a:rPr lang="en-US" sz="2000" b="1" dirty="0">
                <a:latin typeface="Calibri" pitchFamily="34" charset="0"/>
                <a:cs typeface="Calibri" pitchFamily="34" charset="0"/>
              </a:rPr>
              <a:t>differ</a:t>
            </a:r>
            <a:r>
              <a:rPr lang="en-US" sz="2000" dirty="0">
                <a:latin typeface="Calibri" pitchFamily="34" charset="0"/>
                <a:cs typeface="Calibri" pitchFamily="34" charset="0"/>
              </a:rPr>
              <a:t>, there is a </a:t>
            </a:r>
            <a:r>
              <a:rPr lang="en-US" sz="2000" b="1" dirty="0">
                <a:latin typeface="Calibri" pitchFamily="34" charset="0"/>
                <a:cs typeface="Calibri" pitchFamily="34" charset="0"/>
              </a:rPr>
              <a:t>strong tendency </a:t>
            </a:r>
            <a:r>
              <a:rPr lang="en-US" sz="2000" dirty="0">
                <a:latin typeface="Calibri" pitchFamily="34" charset="0"/>
                <a:cs typeface="Calibri" pitchFamily="34" charset="0"/>
              </a:rPr>
              <a:t>for ions to dif</a:t>
            </a:r>
            <a:r>
              <a:rPr lang="en-US" sz="2000" b="1" dirty="0">
                <a:latin typeface="Calibri" pitchFamily="34" charset="0"/>
                <a:cs typeface="Calibri" pitchFamily="34" charset="0"/>
              </a:rPr>
              <a:t>fuse into the environment where their concentration is lower</a:t>
            </a:r>
            <a:r>
              <a:rPr lang="sr-Cyrl-RS" sz="2000" dirty="0" smtClean="0">
                <a:latin typeface="Calibri" pitchFamily="34" charset="0"/>
                <a:cs typeface="Calibri" pitchFamily="34" charset="0"/>
              </a:rPr>
              <a:t>;</a:t>
            </a:r>
          </a:p>
        </p:txBody>
      </p:sp>
      <p:pic>
        <p:nvPicPr>
          <p:cNvPr id="9219" name="Picture 3"/>
          <p:cNvPicPr>
            <a:picLocks noChangeAspect="1" noChangeArrowheads="1"/>
          </p:cNvPicPr>
          <p:nvPr/>
        </p:nvPicPr>
        <p:blipFill>
          <a:blip r:embed="rId2" cstate="print"/>
          <a:srcRect/>
          <a:stretch>
            <a:fillRect/>
          </a:stretch>
        </p:blipFill>
        <p:spPr bwMode="auto">
          <a:xfrm>
            <a:off x="1600200" y="2924944"/>
            <a:ext cx="5943600"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90550" y="1104900"/>
            <a:ext cx="7962900" cy="4648200"/>
          </a:xfrm>
          <a:prstGeom prst="rect">
            <a:avLst/>
          </a:prstGeom>
        </p:spPr>
      </p:pic>
      <p:sp>
        <p:nvSpPr>
          <p:cNvPr id="4"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extLst>
      <p:ext uri="{BB962C8B-B14F-4D97-AF65-F5344CB8AC3E}">
        <p14:creationId xmlns:p14="http://schemas.microsoft.com/office/powerpoint/2010/main" val="24551857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Bearing in mind that </a:t>
            </a:r>
            <a:r>
              <a:rPr lang="en-US" sz="2000" b="1" dirty="0">
                <a:latin typeface="Calibri" pitchFamily="34" charset="0"/>
                <a:cs typeface="Calibri" pitchFamily="34" charset="0"/>
              </a:rPr>
              <a:t>ions</a:t>
            </a:r>
            <a:r>
              <a:rPr lang="en-US" sz="2000" dirty="0">
                <a:latin typeface="Calibri" pitchFamily="34" charset="0"/>
                <a:cs typeface="Calibri" pitchFamily="34" charset="0"/>
              </a:rPr>
              <a:t> are </a:t>
            </a:r>
            <a:r>
              <a:rPr lang="en-US" sz="2000" b="1" dirty="0">
                <a:latin typeface="Calibri" pitchFamily="34" charset="0"/>
                <a:cs typeface="Calibri" pitchFamily="34" charset="0"/>
              </a:rPr>
              <a:t>carriers of electric charge</a:t>
            </a:r>
            <a:r>
              <a:rPr lang="en-US" sz="2000" dirty="0">
                <a:latin typeface="Calibri" pitchFamily="34" charset="0"/>
                <a:cs typeface="Calibri" pitchFamily="34" charset="0"/>
              </a:rPr>
              <a:t>, their movement causes a </a:t>
            </a:r>
            <a:r>
              <a:rPr lang="en-US" sz="2000" b="1" dirty="0">
                <a:latin typeface="Calibri" pitchFamily="34" charset="0"/>
                <a:cs typeface="Calibri" pitchFamily="34" charset="0"/>
              </a:rPr>
              <a:t>change in electric potential</a:t>
            </a:r>
            <a:r>
              <a:rPr lang="sr-Cyrl-RS" sz="2000" dirty="0" smtClean="0">
                <a:latin typeface="Calibri" pitchFamily="34" charset="0"/>
                <a:cs typeface="Calibri" pitchFamily="34" charset="0"/>
              </a:rPr>
              <a:t>;</a:t>
            </a:r>
          </a:p>
          <a:p>
            <a:endParaRPr lang="en-US" sz="1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Because the </a:t>
            </a:r>
            <a:r>
              <a:rPr lang="en-US" sz="2000" b="1" dirty="0">
                <a:latin typeface="Calibri" pitchFamily="34" charset="0"/>
                <a:cs typeface="Calibri" pitchFamily="34" charset="0"/>
              </a:rPr>
              <a:t>Na, K ATPase </a:t>
            </a:r>
            <a:r>
              <a:rPr lang="en-US" sz="2000" dirty="0">
                <a:latin typeface="Calibri" pitchFamily="34" charset="0"/>
                <a:cs typeface="Calibri" pitchFamily="34" charset="0"/>
              </a:rPr>
              <a:t>is an </a:t>
            </a:r>
            <a:r>
              <a:rPr lang="en-US" sz="2000" dirty="0" err="1">
                <a:latin typeface="Calibri" pitchFamily="34" charset="0"/>
                <a:cs typeface="Calibri" pitchFamily="34" charset="0"/>
              </a:rPr>
              <a:t>electrogenic</a:t>
            </a:r>
            <a:r>
              <a:rPr lang="en-US" sz="2000" dirty="0">
                <a:latin typeface="Calibri" pitchFamily="34" charset="0"/>
                <a:cs typeface="Calibri" pitchFamily="34" charset="0"/>
              </a:rPr>
              <a:t> pump (it moves </a:t>
            </a:r>
            <a:r>
              <a:rPr lang="en-US" sz="2000" b="1" dirty="0">
                <a:latin typeface="Calibri" pitchFamily="34" charset="0"/>
                <a:cs typeface="Calibri" pitchFamily="34" charset="0"/>
              </a:rPr>
              <a:t>3 Na</a:t>
            </a:r>
            <a:r>
              <a:rPr lang="en-US" sz="2000" b="1" baseline="30000" dirty="0">
                <a:latin typeface="Calibri" pitchFamily="34" charset="0"/>
                <a:cs typeface="Calibri" pitchFamily="34" charset="0"/>
              </a:rPr>
              <a:t>+</a:t>
            </a:r>
            <a:r>
              <a:rPr lang="en-US" sz="2000" b="1" dirty="0">
                <a:latin typeface="Calibri" pitchFamily="34" charset="0"/>
                <a:cs typeface="Calibri" pitchFamily="34" charset="0"/>
              </a:rPr>
              <a:t> out of the cell </a:t>
            </a:r>
            <a:r>
              <a:rPr lang="en-US" sz="2000" dirty="0">
                <a:latin typeface="Calibri" pitchFamily="34" charset="0"/>
                <a:cs typeface="Calibri" pitchFamily="34" charset="0"/>
              </a:rPr>
              <a:t>and </a:t>
            </a:r>
            <a:r>
              <a:rPr lang="en-US" sz="2000" b="1" dirty="0">
                <a:latin typeface="Calibri" pitchFamily="34" charset="0"/>
                <a:cs typeface="Calibri" pitchFamily="34" charset="0"/>
              </a:rPr>
              <a:t>2 K</a:t>
            </a:r>
            <a:r>
              <a:rPr lang="en-US" sz="2000" b="1" baseline="30000" dirty="0">
                <a:latin typeface="Calibri" pitchFamily="34" charset="0"/>
                <a:cs typeface="Calibri" pitchFamily="34" charset="0"/>
              </a:rPr>
              <a:t>+</a:t>
            </a:r>
            <a:r>
              <a:rPr lang="en-US" sz="2000" dirty="0">
                <a:latin typeface="Calibri" pitchFamily="34" charset="0"/>
                <a:cs typeface="Calibri" pitchFamily="34" charset="0"/>
              </a:rPr>
              <a:t> </a:t>
            </a:r>
            <a:r>
              <a:rPr lang="en-US" sz="2000" b="1" dirty="0">
                <a:latin typeface="Calibri" pitchFamily="34" charset="0"/>
                <a:cs typeface="Calibri" pitchFamily="34" charset="0"/>
              </a:rPr>
              <a:t>into the cell</a:t>
            </a:r>
            <a:r>
              <a:rPr lang="en-US" sz="2000" dirty="0">
                <a:latin typeface="Calibri" pitchFamily="34" charset="0"/>
                <a:cs typeface="Calibri" pitchFamily="34" charset="0"/>
              </a:rPr>
              <a:t>), </a:t>
            </a:r>
            <a:r>
              <a:rPr lang="en-US" sz="2000" b="1" dirty="0">
                <a:latin typeface="Calibri" pitchFamily="34" charset="0"/>
                <a:cs typeface="Calibri" pitchFamily="34" charset="0"/>
              </a:rPr>
              <a:t>more of the positive charge is on the outside of the cell membrane</a:t>
            </a:r>
            <a:r>
              <a:rPr lang="sr-Cyrl-RS" sz="2000" dirty="0" smtClean="0">
                <a:latin typeface="Calibri" pitchFamily="34" charset="0"/>
                <a:cs typeface="Calibri" pitchFamily="34" charset="0"/>
              </a:rPr>
              <a:t>;</a:t>
            </a:r>
          </a:p>
          <a:p>
            <a:endParaRPr lang="en-US" sz="1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If the permeability of the cell membrane for 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increases suddenly, the diffusion of 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creates a membrane potential with negativity outside and positivity inside the cell membrane - carriers of positive charge enter the cell</a:t>
            </a:r>
            <a:r>
              <a:rPr lang="sr-Cyrl-RS" sz="2000" dirty="0" smtClean="0">
                <a:latin typeface="Calibri" pitchFamily="34" charset="0"/>
                <a:cs typeface="Calibri" pitchFamily="34" charset="0"/>
              </a:rPr>
              <a:t>;</a:t>
            </a:r>
          </a:p>
          <a:p>
            <a:endParaRPr lang="en-US" sz="1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If the permeability of the cell membrane for K</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increases suddenly, diffusion of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creates a membrane potential with negativity inside and positivity outside the cell membrane - carriers of positive charge leave the cell</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dirty="0" smtClean="0">
              <a:solidFill>
                <a:schemeClr val="tx2"/>
              </a:solidFill>
              <a:latin typeface="Calibri" pitchFamily="34" charset="0"/>
              <a:cs typeface="Calibri" pitchFamily="34" charset="0"/>
            </a:endParaRPr>
          </a:p>
          <a:p>
            <a:r>
              <a:rPr lang="en-US" sz="2000" dirty="0">
                <a:solidFill>
                  <a:schemeClr val="tx2"/>
                </a:solidFill>
                <a:latin typeface="Calibri" pitchFamily="34" charset="0"/>
                <a:cs typeface="Calibri" pitchFamily="34" charset="0"/>
              </a:rPr>
              <a:t>The potential that </a:t>
            </a:r>
            <a:r>
              <a:rPr lang="en-US" sz="2000" b="1" u="sng" dirty="0">
                <a:solidFill>
                  <a:schemeClr val="tx2"/>
                </a:solidFill>
                <a:latin typeface="Calibri" pitchFamily="34" charset="0"/>
                <a:cs typeface="Calibri" pitchFamily="34" charset="0"/>
              </a:rPr>
              <a:t>prevents the net diffusion </a:t>
            </a:r>
            <a:r>
              <a:rPr lang="en-US" sz="2000" dirty="0">
                <a:solidFill>
                  <a:schemeClr val="tx2"/>
                </a:solidFill>
                <a:latin typeface="Calibri" pitchFamily="34" charset="0"/>
                <a:cs typeface="Calibri" pitchFamily="34" charset="0"/>
              </a:rPr>
              <a:t>of one type of ion through the cell membrane is called the </a:t>
            </a:r>
            <a:r>
              <a:rPr lang="en-US" sz="2000" b="1" u="sng" dirty="0">
                <a:solidFill>
                  <a:srgbClr val="FF0000"/>
                </a:solidFill>
                <a:latin typeface="Calibri" pitchFamily="34" charset="0"/>
                <a:cs typeface="Calibri" pitchFamily="34" charset="0"/>
              </a:rPr>
              <a:t>Nernst potential </a:t>
            </a:r>
            <a:r>
              <a:rPr lang="en-US" sz="2000" dirty="0">
                <a:solidFill>
                  <a:schemeClr val="tx2"/>
                </a:solidFill>
                <a:latin typeface="Calibri" pitchFamily="34" charset="0"/>
                <a:cs typeface="Calibri" pitchFamily="34" charset="0"/>
              </a:rPr>
              <a:t>or the </a:t>
            </a:r>
            <a:r>
              <a:rPr lang="en-US" sz="2000" b="1" u="sng" dirty="0">
                <a:solidFill>
                  <a:srgbClr val="FF0000"/>
                </a:solidFill>
                <a:latin typeface="Calibri" pitchFamily="34" charset="0"/>
                <a:cs typeface="Calibri" pitchFamily="34" charset="0"/>
              </a:rPr>
              <a:t>equilibrium potential for that </a:t>
            </a:r>
            <a:r>
              <a:rPr lang="en-US" sz="2000" b="1" u="sng" dirty="0" smtClean="0">
                <a:solidFill>
                  <a:srgbClr val="FF0000"/>
                </a:solidFill>
                <a:latin typeface="Calibri" pitchFamily="34" charset="0"/>
                <a:cs typeface="Calibri" pitchFamily="34" charset="0"/>
              </a:rPr>
              <a:t>ion</a:t>
            </a:r>
            <a:r>
              <a:rPr lang="sr-Cyrl-RS" sz="2000" dirty="0" smtClean="0">
                <a:solidFill>
                  <a:schemeClr val="tx2"/>
                </a:solidFill>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dirty="0">
                <a:latin typeface="Calibri" pitchFamily="34" charset="0"/>
                <a:cs typeface="Calibri" pitchFamily="34" charset="0"/>
              </a:rPr>
              <a:t>The size of the equilibrium potential </a:t>
            </a:r>
            <a:r>
              <a:rPr lang="en-US" sz="2000" dirty="0">
                <a:latin typeface="Calibri" pitchFamily="34" charset="0"/>
                <a:cs typeface="Calibri" pitchFamily="34" charset="0"/>
              </a:rPr>
              <a:t>is determined by </a:t>
            </a:r>
            <a:r>
              <a:rPr lang="en-US" sz="2000" b="1" dirty="0">
                <a:latin typeface="Calibri" pitchFamily="34" charset="0"/>
                <a:cs typeface="Calibri" pitchFamily="34" charset="0"/>
              </a:rPr>
              <a:t>the difference in the concentration of an ion on one and the other side of the cell membrane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greater the difference in concentrations, the greater the tendency for ions to move from one side of the cell membrane to the other, as a result of which the value of the equilibrium potential is also greater</a:t>
            </a:r>
            <a:r>
              <a:rPr lang="en-US" sz="2000" dirty="0" smtClean="0">
                <a:latin typeface="Calibri" pitchFamily="34" charset="0"/>
                <a:cs typeface="Calibri" pitchFamily="34" charset="0"/>
              </a:rPr>
              <a:t>.</a:t>
            </a:r>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p:txBody>
      </p:sp>
      <p:pic>
        <p:nvPicPr>
          <p:cNvPr id="6" name="Picture 3"/>
          <p:cNvPicPr>
            <a:picLocks noChangeAspect="1" noChangeArrowheads="1"/>
          </p:cNvPicPr>
          <p:nvPr/>
        </p:nvPicPr>
        <p:blipFill>
          <a:blip r:embed="rId2" cstate="print"/>
          <a:srcRect/>
          <a:stretch>
            <a:fillRect/>
          </a:stretch>
        </p:blipFill>
        <p:spPr bwMode="auto">
          <a:xfrm>
            <a:off x="1780220" y="4137804"/>
            <a:ext cx="5583560" cy="2720196"/>
          </a:xfrm>
          <a:prstGeom prst="rect">
            <a:avLst/>
          </a:prstGeom>
          <a:noFill/>
          <a:ln w="9525">
            <a:noFill/>
            <a:miter lim="800000"/>
            <a:headEnd/>
            <a:tailEnd/>
          </a:ln>
        </p:spPr>
      </p:pic>
      <p:sp>
        <p:nvSpPr>
          <p:cNvPr id="7"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Cell membrane</a:t>
            </a:r>
          </a:p>
        </p:txBody>
      </p:sp>
      <p:pic>
        <p:nvPicPr>
          <p:cNvPr id="2" name="Picture 1"/>
          <p:cNvPicPr>
            <a:picLocks noChangeAspect="1"/>
          </p:cNvPicPr>
          <p:nvPr/>
        </p:nvPicPr>
        <p:blipFill>
          <a:blip r:embed="rId2"/>
          <a:stretch>
            <a:fillRect/>
          </a:stretch>
        </p:blipFill>
        <p:spPr>
          <a:xfrm>
            <a:off x="2405587" y="1105366"/>
            <a:ext cx="4332825" cy="5744275"/>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dirty="0" smtClean="0">
              <a:solidFill>
                <a:schemeClr val="tx2"/>
              </a:solidFill>
              <a:latin typeface="Calibri" pitchFamily="34" charset="0"/>
              <a:cs typeface="Calibri" pitchFamily="34" charset="0"/>
            </a:endParaRPr>
          </a:p>
          <a:p>
            <a:endParaRPr lang="sr-Cyrl-RS" sz="2000" dirty="0" smtClean="0">
              <a:solidFill>
                <a:schemeClr val="tx2"/>
              </a:solidFill>
              <a:latin typeface="Calibri" pitchFamily="34" charset="0"/>
              <a:cs typeface="Calibri" pitchFamily="34" charset="0"/>
            </a:endParaRPr>
          </a:p>
          <a:p>
            <a:r>
              <a:rPr lang="en-US" sz="2000" b="1" dirty="0">
                <a:solidFill>
                  <a:schemeClr val="tx2"/>
                </a:solidFill>
                <a:latin typeface="Calibri" pitchFamily="34" charset="0"/>
                <a:cs typeface="Calibri" pitchFamily="34" charset="0"/>
              </a:rPr>
              <a:t>The equilibrium potential (Nernst potential) </a:t>
            </a:r>
            <a:r>
              <a:rPr lang="en-US" sz="2000" dirty="0">
                <a:solidFill>
                  <a:schemeClr val="tx2"/>
                </a:solidFill>
                <a:latin typeface="Calibri" pitchFamily="34" charset="0"/>
                <a:cs typeface="Calibri" pitchFamily="34" charset="0"/>
              </a:rPr>
              <a:t>is calculated by the </a:t>
            </a:r>
            <a:r>
              <a:rPr lang="en-US" sz="2000" b="1" dirty="0">
                <a:solidFill>
                  <a:srgbClr val="FF0000"/>
                </a:solidFill>
                <a:latin typeface="Calibri" pitchFamily="34" charset="0"/>
                <a:cs typeface="Calibri" pitchFamily="34" charset="0"/>
              </a:rPr>
              <a:t>Nernst equation</a:t>
            </a:r>
            <a:r>
              <a:rPr lang="en-US" sz="2000" dirty="0">
                <a:solidFill>
                  <a:schemeClr val="tx2"/>
                </a:solidFill>
                <a:latin typeface="Calibri" pitchFamily="34" charset="0"/>
                <a:cs typeface="Calibri" pitchFamily="34" charset="0"/>
              </a:rPr>
              <a:t>, which can be applied for any univalent ion at a physiological body temperature of 37°C</a:t>
            </a:r>
            <a:r>
              <a:rPr lang="sr-Cyrl-RS" sz="2000" dirty="0" smtClean="0">
                <a:solidFill>
                  <a:schemeClr val="tx2"/>
                </a:solidFill>
                <a:latin typeface="Calibri" pitchFamily="34" charset="0"/>
                <a:cs typeface="Calibri" pitchFamily="34" charset="0"/>
              </a:rPr>
              <a:t> :</a:t>
            </a:r>
          </a:p>
          <a:p>
            <a:endParaRPr lang="sr-Cyrl-RS" sz="2000" dirty="0" smtClean="0">
              <a:solidFill>
                <a:schemeClr val="tx2"/>
              </a:solidFill>
              <a:latin typeface="Calibri" pitchFamily="34" charset="0"/>
              <a:cs typeface="Calibri" pitchFamily="34" charset="0"/>
            </a:endParaRPr>
          </a:p>
          <a:p>
            <a:endParaRPr lang="sr-Cyrl-RS" sz="2000" dirty="0" smtClean="0">
              <a:solidFill>
                <a:schemeClr val="tx2"/>
              </a:solidFill>
              <a:latin typeface="Calibri" pitchFamily="34" charset="0"/>
              <a:cs typeface="Calibri" pitchFamily="34" charset="0"/>
            </a:endParaRPr>
          </a:p>
          <a:p>
            <a:endParaRPr lang="sr-Cyrl-RS" sz="2000" dirty="0" smtClean="0">
              <a:solidFill>
                <a:schemeClr val="tx2"/>
              </a:solidFill>
              <a:latin typeface="Calibri" pitchFamily="34" charset="0"/>
              <a:cs typeface="Calibri" pitchFamily="34" charset="0"/>
            </a:endParaRPr>
          </a:p>
          <a:p>
            <a:r>
              <a:rPr lang="en-US" sz="2000" dirty="0">
                <a:solidFill>
                  <a:schemeClr val="tx2"/>
                </a:solidFill>
                <a:latin typeface="Calibri" pitchFamily="34" charset="0"/>
                <a:cs typeface="Calibri" pitchFamily="34" charset="0"/>
              </a:rPr>
              <a:t>The Nernst equation shows the value of the equilibrium potential for a given ion in the state of its electrochemical equilibrium in the case that the membrane is permeable </a:t>
            </a:r>
            <a:r>
              <a:rPr lang="en-US" sz="2000" b="1" dirty="0">
                <a:solidFill>
                  <a:schemeClr val="tx2"/>
                </a:solidFill>
                <a:latin typeface="Calibri" pitchFamily="34" charset="0"/>
                <a:cs typeface="Calibri" pitchFamily="34" charset="0"/>
              </a:rPr>
              <a:t>only for that ion</a:t>
            </a:r>
            <a:r>
              <a:rPr lang="sr-Cyrl-RS" sz="2000" dirty="0" smtClean="0">
                <a:solidFill>
                  <a:schemeClr val="tx2"/>
                </a:solidFill>
                <a:latin typeface="Calibri" pitchFamily="34" charset="0"/>
                <a:cs typeface="Calibri" pitchFamily="34" charset="0"/>
              </a:rPr>
              <a:t>;</a:t>
            </a:r>
          </a:p>
          <a:p>
            <a:endParaRPr lang="sr-Cyrl-RS" sz="2000" dirty="0" smtClean="0">
              <a:solidFill>
                <a:schemeClr val="tx2"/>
              </a:solidFill>
              <a:latin typeface="Calibri" pitchFamily="34" charset="0"/>
              <a:cs typeface="Calibri" pitchFamily="34" charset="0"/>
            </a:endParaRPr>
          </a:p>
          <a:p>
            <a:r>
              <a:rPr lang="en-US" sz="2000" dirty="0">
                <a:solidFill>
                  <a:schemeClr val="tx2"/>
                </a:solidFill>
                <a:latin typeface="Calibri" pitchFamily="34" charset="0"/>
                <a:cs typeface="Calibri" pitchFamily="34" charset="0"/>
              </a:rPr>
              <a:t>The sign of the potential has a positive value if the ion being calculated for is negative, and conversely, it has a negative value if the ion being calculated for is positive</a:t>
            </a:r>
            <a:r>
              <a:rPr lang="sr-Cyrl-RS" sz="2000" dirty="0" smtClean="0">
                <a:solidFill>
                  <a:schemeClr val="tx2"/>
                </a:solidFill>
                <a:latin typeface="Calibri" pitchFamily="34" charset="0"/>
                <a:cs typeface="Calibri" pitchFamily="34" charset="0"/>
              </a:rPr>
              <a:t>.</a:t>
            </a:r>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 name="Picture 2"/>
          <p:cNvPicPr>
            <a:picLocks noChangeAspect="1"/>
          </p:cNvPicPr>
          <p:nvPr/>
        </p:nvPicPr>
        <p:blipFill>
          <a:blip r:embed="rId2"/>
          <a:stretch>
            <a:fillRect/>
          </a:stretch>
        </p:blipFill>
        <p:spPr>
          <a:xfrm>
            <a:off x="1900237" y="2708920"/>
            <a:ext cx="5343525" cy="600075"/>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b="1" u="sng" dirty="0" smtClean="0">
              <a:solidFill>
                <a:srgbClr val="FF0000"/>
              </a:solidFill>
              <a:latin typeface="Calibri" pitchFamily="34" charset="0"/>
              <a:cs typeface="Calibri" pitchFamily="34" charset="0"/>
            </a:endParaRPr>
          </a:p>
          <a:p>
            <a:r>
              <a:rPr lang="en-US" sz="2000" b="1" dirty="0">
                <a:solidFill>
                  <a:srgbClr val="FF0000"/>
                </a:solidFill>
                <a:latin typeface="Calibri" pitchFamily="34" charset="0"/>
                <a:cs typeface="Calibri" pitchFamily="34" charset="0"/>
              </a:rPr>
              <a:t>Diffusion potential </a:t>
            </a:r>
            <a:r>
              <a:rPr lang="en-US" sz="2000" b="1" dirty="0">
                <a:latin typeface="Calibri" pitchFamily="34" charset="0"/>
                <a:cs typeface="Calibri" pitchFamily="34" charset="0"/>
              </a:rPr>
              <a:t>represents the potential difference along the cell membrane and arises as a result of different concentrations of ions on one and the other side of the cell membrane and their diffusion through the cell membrane</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a:p>
            <a:r>
              <a:rPr lang="en-US" sz="2000" b="1" u="sng" dirty="0">
                <a:latin typeface="Calibri" pitchFamily="34" charset="0"/>
                <a:cs typeface="Calibri" pitchFamily="34" charset="0"/>
              </a:rPr>
              <a:t>Diffusion potential </a:t>
            </a:r>
            <a:r>
              <a:rPr lang="en-US" sz="2000" dirty="0">
                <a:latin typeface="Calibri" pitchFamily="34" charset="0"/>
                <a:cs typeface="Calibri" pitchFamily="34" charset="0"/>
              </a:rPr>
              <a:t>occurs when the cell membrane is permeable to several different ions and depends on three </a:t>
            </a:r>
            <a:r>
              <a:rPr lang="en-US" sz="2000" dirty="0" smtClean="0">
                <a:latin typeface="Calibri" pitchFamily="34" charset="0"/>
                <a:cs typeface="Calibri" pitchFamily="34" charset="0"/>
              </a:rPr>
              <a:t>factors</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the polarity of the electric charge for each ion</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membrane permeability for each ion</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concentrations of observed ions from the inside and outside of the cell membrane</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1000" b="1" dirty="0" smtClean="0">
              <a:latin typeface="Calibri" pitchFamily="34" charset="0"/>
              <a:cs typeface="Calibri" pitchFamily="34" charset="0"/>
            </a:endParaRPr>
          </a:p>
          <a:p>
            <a:r>
              <a:rPr lang="en-US" sz="2000" b="1" dirty="0">
                <a:latin typeface="Calibri" pitchFamily="34" charset="0"/>
                <a:cs typeface="Calibri" pitchFamily="34" charset="0"/>
              </a:rPr>
              <a:t>Sodium, potassium </a:t>
            </a:r>
            <a:r>
              <a:rPr lang="en-US" sz="2000" dirty="0">
                <a:latin typeface="Calibri" pitchFamily="34" charset="0"/>
                <a:cs typeface="Calibri" pitchFamily="34" charset="0"/>
              </a:rPr>
              <a:t>and</a:t>
            </a:r>
            <a:r>
              <a:rPr lang="en-US" sz="2000" b="1" dirty="0">
                <a:latin typeface="Calibri" pitchFamily="34" charset="0"/>
                <a:cs typeface="Calibri" pitchFamily="34" charset="0"/>
              </a:rPr>
              <a:t> chloride ions </a:t>
            </a:r>
            <a:r>
              <a:rPr lang="en-US" sz="2000" dirty="0">
                <a:latin typeface="Calibri" pitchFamily="34" charset="0"/>
                <a:cs typeface="Calibri" pitchFamily="34" charset="0"/>
              </a:rPr>
              <a:t>are the </a:t>
            </a:r>
            <a:r>
              <a:rPr lang="en-US" sz="2000" b="1" dirty="0">
                <a:latin typeface="Calibri" pitchFamily="34" charset="0"/>
                <a:cs typeface="Calibri" pitchFamily="34" charset="0"/>
              </a:rPr>
              <a:t>most important </a:t>
            </a:r>
            <a:r>
              <a:rPr lang="en-US" sz="2000" dirty="0">
                <a:latin typeface="Calibri" pitchFamily="34" charset="0"/>
                <a:cs typeface="Calibri" pitchFamily="34" charset="0"/>
              </a:rPr>
              <a:t>ions for the generation of membrane potentials in nerve and muscle </a:t>
            </a:r>
            <a:r>
              <a:rPr lang="en-US" sz="2000" dirty="0" smtClean="0">
                <a:latin typeface="Calibri" pitchFamily="34" charset="0"/>
                <a:cs typeface="Calibri" pitchFamily="34" charset="0"/>
              </a:rPr>
              <a:t>cells</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a:solidFill>
                  <a:srgbClr val="FF0000"/>
                </a:solidFill>
                <a:latin typeface="Calibri" pitchFamily="34" charset="0"/>
                <a:cs typeface="Calibri" pitchFamily="34" charset="0"/>
              </a:rPr>
              <a:t>The Goldman-Hodgkin-Katz equation </a:t>
            </a:r>
            <a:r>
              <a:rPr lang="en-US" sz="2000" dirty="0">
                <a:latin typeface="Calibri" pitchFamily="34" charset="0"/>
                <a:cs typeface="Calibri" pitchFamily="34" charset="0"/>
              </a:rPr>
              <a:t>allows the membrane potential to be calculated if the three listed ions are taken into account </a:t>
            </a:r>
            <a:r>
              <a:rPr lang="sr-Cyrl-RS" sz="2000" dirty="0" smtClean="0">
                <a:latin typeface="Calibri" pitchFamily="34" charset="0"/>
                <a:cs typeface="Calibri" pitchFamily="34" charset="0"/>
              </a:rPr>
              <a:t>:</a:t>
            </a:r>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The importance of each ion in determining the voltage is directly proportional to the permeability of the membrane for that ion</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positive ion concentration gradient from the inside to the outside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causes electronegativity within the membrane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permeability of sodium and potassium channels undergoes rapid changes during impulse conduction</a:t>
            </a:r>
            <a:r>
              <a:rPr lang="sr-Cyrl-RS" sz="2000" dirty="0" smtClean="0">
                <a:latin typeface="Calibri" pitchFamily="34" charset="0"/>
                <a:cs typeface="Calibri" pitchFamily="34" charset="0"/>
              </a:rPr>
              <a:t>.</a:t>
            </a:r>
          </a:p>
        </p:txBody>
      </p:sp>
      <p:pic>
        <p:nvPicPr>
          <p:cNvPr id="11266" name="Picture 2"/>
          <p:cNvPicPr>
            <a:picLocks noChangeAspect="1" noChangeArrowheads="1"/>
          </p:cNvPicPr>
          <p:nvPr/>
        </p:nvPicPr>
        <p:blipFill>
          <a:blip r:embed="rId2" cstate="print"/>
          <a:srcRect/>
          <a:stretch>
            <a:fillRect/>
          </a:stretch>
        </p:blipFill>
        <p:spPr bwMode="auto">
          <a:xfrm>
            <a:off x="1143000" y="2791966"/>
            <a:ext cx="6858000" cy="781050"/>
          </a:xfrm>
          <a:prstGeom prst="rect">
            <a:avLst/>
          </a:prstGeom>
          <a:noFill/>
          <a:ln w="9525">
            <a:noFill/>
            <a:miter lim="800000"/>
            <a:headEnd/>
            <a:tailEnd/>
          </a:ln>
        </p:spPr>
      </p:pic>
      <p:sp>
        <p:nvSpPr>
          <p:cNvPr id="6" name="Title 1"/>
          <p:cNvSpPr txBox="1">
            <a:spLocks/>
          </p:cNvSpPr>
          <p:nvPr/>
        </p:nvSpPr>
        <p:spPr bwMode="auto">
          <a:xfrm>
            <a:off x="457200" y="274638"/>
            <a:ext cx="8229600" cy="49006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en-US" sz="2800" kern="0" smtClean="0">
                <a:latin typeface="Calibri" pitchFamily="34" charset="0"/>
                <a:cs typeface="Calibri" pitchFamily="34" charset="0"/>
              </a:rPr>
              <a:t>Membrane and action potentials</a:t>
            </a:r>
            <a:endParaRPr lang="en-US" sz="2800" kern="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
        <p:nvSpPr>
          <p:cNvPr id="5" name="Content Placeholder 2"/>
          <p:cNvSpPr>
            <a:spLocks noGrp="1"/>
          </p:cNvSpPr>
          <p:nvPr>
            <p:ph idx="1"/>
          </p:nvPr>
        </p:nvSpPr>
        <p:spPr>
          <a:xfrm>
            <a:off x="179512" y="764704"/>
            <a:ext cx="8784976" cy="5976664"/>
          </a:xfrm>
        </p:spPr>
        <p:txBody>
          <a:bodyPr/>
          <a:lstStyle/>
          <a:p>
            <a:endParaRPr lang="sr-Cyrl-RS" sz="2000" b="1" u="sng" dirty="0" smtClean="0">
              <a:solidFill>
                <a:srgbClr val="FF0000"/>
              </a:solidFill>
              <a:latin typeface="Calibri" pitchFamily="34" charset="0"/>
              <a:cs typeface="Calibri" pitchFamily="34" charset="0"/>
            </a:endParaRPr>
          </a:p>
          <a:p>
            <a:r>
              <a:rPr lang="en-US" sz="2000" b="1" u="sng" dirty="0" smtClean="0">
                <a:solidFill>
                  <a:srgbClr val="FF0000"/>
                </a:solidFill>
                <a:latin typeface="Calibri" pitchFamily="34" charset="0"/>
                <a:cs typeface="Calibri" pitchFamily="34" charset="0"/>
              </a:rPr>
              <a:t>The </a:t>
            </a:r>
            <a:r>
              <a:rPr lang="en-US" sz="2000" b="1" u="sng" dirty="0">
                <a:solidFill>
                  <a:srgbClr val="FF0000"/>
                </a:solidFill>
                <a:latin typeface="Calibri" pitchFamily="34" charset="0"/>
                <a:cs typeface="Calibri" pitchFamily="34" charset="0"/>
              </a:rPr>
              <a:t>resting membrane potential </a:t>
            </a:r>
            <a:r>
              <a:rPr lang="en-US" sz="2000" dirty="0">
                <a:latin typeface="Calibri" pitchFamily="34" charset="0"/>
                <a:cs typeface="Calibri" pitchFamily="34" charset="0"/>
              </a:rPr>
              <a:t>represents the </a:t>
            </a:r>
            <a:r>
              <a:rPr lang="en-US" sz="2000" b="1" dirty="0">
                <a:latin typeface="Calibri" pitchFamily="34" charset="0"/>
                <a:cs typeface="Calibri" pitchFamily="34" charset="0"/>
              </a:rPr>
              <a:t>potential difference </a:t>
            </a:r>
            <a:r>
              <a:rPr lang="en-US" sz="2000" dirty="0">
                <a:latin typeface="Calibri" pitchFamily="34" charset="0"/>
                <a:cs typeface="Calibri" pitchFamily="34" charset="0"/>
              </a:rPr>
              <a:t>between the </a:t>
            </a:r>
            <a:r>
              <a:rPr lang="en-US" sz="2000" b="1" dirty="0">
                <a:latin typeface="Calibri" pitchFamily="34" charset="0"/>
                <a:cs typeface="Calibri" pitchFamily="34" charset="0"/>
              </a:rPr>
              <a:t>outer</a:t>
            </a:r>
            <a:r>
              <a:rPr lang="en-US" sz="2000" dirty="0">
                <a:latin typeface="Calibri" pitchFamily="34" charset="0"/>
                <a:cs typeface="Calibri" pitchFamily="34" charset="0"/>
              </a:rPr>
              <a:t> and </a:t>
            </a:r>
            <a:r>
              <a:rPr lang="en-US" sz="2000" b="1" dirty="0">
                <a:latin typeface="Calibri" pitchFamily="34" charset="0"/>
                <a:cs typeface="Calibri" pitchFamily="34" charset="0"/>
              </a:rPr>
              <a:t>inner</a:t>
            </a:r>
            <a:r>
              <a:rPr lang="en-US" sz="2000" dirty="0">
                <a:latin typeface="Calibri" pitchFamily="34" charset="0"/>
                <a:cs typeface="Calibri" pitchFamily="34" charset="0"/>
              </a:rPr>
              <a:t> sides of the cell membrane </a:t>
            </a:r>
            <a:r>
              <a:rPr lang="en-US" sz="2000" b="1" dirty="0">
                <a:latin typeface="Calibri" pitchFamily="34" charset="0"/>
                <a:cs typeface="Calibri" pitchFamily="34" charset="0"/>
              </a:rPr>
              <a:t>in a state of </a:t>
            </a:r>
            <a:r>
              <a:rPr lang="en-US" sz="2000" b="1" dirty="0" smtClean="0">
                <a:latin typeface="Calibri" pitchFamily="34" charset="0"/>
                <a:cs typeface="Calibri" pitchFamily="34" charset="0"/>
              </a:rPr>
              <a:t>rest</a:t>
            </a:r>
            <a:r>
              <a:rPr lang="sr-Cyrl-RS" sz="2000" dirty="0">
                <a:latin typeface="Calibri" pitchFamily="34" charset="0"/>
                <a:cs typeface="Calibri" pitchFamily="34" charset="0"/>
              </a:rPr>
              <a:t>;</a:t>
            </a:r>
            <a:endParaRPr lang="en-US" sz="2000" dirty="0">
              <a:latin typeface="Calibri" pitchFamily="34" charset="0"/>
              <a:cs typeface="Calibri" pitchFamily="34" charset="0"/>
            </a:endParaRPr>
          </a:p>
          <a:p>
            <a:endParaRPr lang="sr-Cyrl-RS" sz="2000" b="1"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resting membrane </a:t>
            </a:r>
            <a:r>
              <a:rPr lang="en-US" sz="2000" dirty="0">
                <a:latin typeface="Calibri" pitchFamily="34" charset="0"/>
                <a:cs typeface="Calibri" pitchFamily="34" charset="0"/>
              </a:rPr>
              <a:t>potential is conventionally expressed as the </a:t>
            </a:r>
            <a:r>
              <a:rPr lang="en-US" sz="2000" b="1" dirty="0">
                <a:latin typeface="Calibri" pitchFamily="34" charset="0"/>
                <a:cs typeface="Calibri" pitchFamily="34" charset="0"/>
              </a:rPr>
              <a:t>value of the intracellular potential in relation to the extracellular</a:t>
            </a:r>
            <a:r>
              <a:rPr lang="en-US" sz="2000" dirty="0">
                <a:latin typeface="Calibri" pitchFamily="34" charset="0"/>
                <a:cs typeface="Calibri" pitchFamily="34" charset="0"/>
              </a:rPr>
              <a:t> - resting membrane potential of -70 mV, it means that the value of the resting membrane potential is 70 mV with negativity inside the </a:t>
            </a:r>
            <a:r>
              <a:rPr lang="en-US" sz="2000" dirty="0" smtClean="0">
                <a:latin typeface="Calibri" pitchFamily="34" charset="0"/>
                <a:cs typeface="Calibri" pitchFamily="34" charset="0"/>
              </a:rPr>
              <a:t>cell.</a:t>
            </a:r>
            <a:endParaRPr lang="sr-Cyrl-RS" sz="2000" dirty="0" smtClean="0">
              <a:latin typeface="Calibri" pitchFamily="34" charset="0"/>
              <a:cs typeface="Calibri" pitchFamily="34" charset="0"/>
            </a:endParaRPr>
          </a:p>
        </p:txBody>
      </p:sp>
      <p:pic>
        <p:nvPicPr>
          <p:cNvPr id="12290" name="Picture 2"/>
          <p:cNvPicPr>
            <a:picLocks noChangeAspect="1" noChangeArrowheads="1"/>
          </p:cNvPicPr>
          <p:nvPr/>
        </p:nvPicPr>
        <p:blipFill>
          <a:blip r:embed="rId2" cstate="print"/>
          <a:srcRect/>
          <a:stretch>
            <a:fillRect/>
          </a:stretch>
        </p:blipFill>
        <p:spPr bwMode="auto">
          <a:xfrm>
            <a:off x="2638425" y="3645024"/>
            <a:ext cx="3867150" cy="2771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en-US" sz="2000" b="1" dirty="0" smtClean="0">
              <a:latin typeface="Calibri" pitchFamily="34" charset="0"/>
              <a:cs typeface="Calibri" pitchFamily="34" charset="0"/>
            </a:endParaRPr>
          </a:p>
          <a:p>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resting membrane potential </a:t>
            </a:r>
            <a:r>
              <a:rPr lang="en-US" sz="2000" dirty="0">
                <a:latin typeface="Calibri" pitchFamily="34" charset="0"/>
                <a:cs typeface="Calibri" pitchFamily="34" charset="0"/>
              </a:rPr>
              <a:t>arises as a consequence of the </a:t>
            </a:r>
            <a:r>
              <a:rPr lang="en-US" sz="2000" b="1" dirty="0">
                <a:latin typeface="Calibri" pitchFamily="34" charset="0"/>
                <a:cs typeface="Calibri" pitchFamily="34" charset="0"/>
              </a:rPr>
              <a:t>diffusion potential</a:t>
            </a:r>
            <a:r>
              <a:rPr lang="en-US" sz="2000" dirty="0">
                <a:latin typeface="Calibri" pitchFamily="34" charset="0"/>
                <a:cs typeface="Calibri" pitchFamily="34" charset="0"/>
              </a:rPr>
              <a:t>, which is a consequence of the </a:t>
            </a:r>
            <a:r>
              <a:rPr lang="en-US" sz="2000" b="1" dirty="0">
                <a:latin typeface="Calibri" pitchFamily="34" charset="0"/>
                <a:cs typeface="Calibri" pitchFamily="34" charset="0"/>
              </a:rPr>
              <a:t>concentration difference of ions for which the membrane is permeable</a:t>
            </a:r>
            <a:r>
              <a:rPr lang="en-US" sz="2000" dirty="0">
                <a:latin typeface="Calibri" pitchFamily="34" charset="0"/>
                <a:cs typeface="Calibri" pitchFamily="34" charset="0"/>
              </a:rPr>
              <a:t>;</a:t>
            </a:r>
            <a:endParaRPr lang="sr-Cyrl-RS" sz="2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smtClean="0">
                <a:latin typeface="Calibri" pitchFamily="34" charset="0"/>
                <a:cs typeface="Calibri" pitchFamily="34" charset="0"/>
              </a:rPr>
              <a:t>Each </a:t>
            </a:r>
            <a:r>
              <a:rPr lang="en-US" sz="2000" b="1" dirty="0" smtClean="0">
                <a:latin typeface="Calibri" pitchFamily="34" charset="0"/>
                <a:cs typeface="Calibri" pitchFamily="34" charset="0"/>
              </a:rPr>
              <a:t>ion</a:t>
            </a:r>
            <a:r>
              <a:rPr lang="en-US" sz="2000" dirty="0" smtClean="0">
                <a:latin typeface="Calibri" pitchFamily="34" charset="0"/>
                <a:cs typeface="Calibri" pitchFamily="34" charset="0"/>
              </a:rPr>
              <a:t> </a:t>
            </a:r>
            <a:r>
              <a:rPr lang="en-US" sz="2000" dirty="0">
                <a:latin typeface="Calibri" pitchFamily="34" charset="0"/>
                <a:cs typeface="Calibri" pitchFamily="34" charset="0"/>
              </a:rPr>
              <a:t>for which the membrane is permeable "tends" to bring the </a:t>
            </a:r>
            <a:r>
              <a:rPr lang="en-US" sz="2000" b="1" dirty="0">
                <a:latin typeface="Calibri" pitchFamily="34" charset="0"/>
                <a:cs typeface="Calibri" pitchFamily="34" charset="0"/>
              </a:rPr>
              <a:t>resting membrane potential </a:t>
            </a:r>
            <a:r>
              <a:rPr lang="en-US" sz="2000" dirty="0">
                <a:latin typeface="Calibri" pitchFamily="34" charset="0"/>
                <a:cs typeface="Calibri" pitchFamily="34" charset="0"/>
              </a:rPr>
              <a:t>closer to its </a:t>
            </a:r>
            <a:r>
              <a:rPr lang="en-US" sz="2000" b="1" dirty="0">
                <a:latin typeface="Calibri" pitchFamily="34" charset="0"/>
                <a:cs typeface="Calibri" pitchFamily="34" charset="0"/>
              </a:rPr>
              <a:t>equilibrium pote</a:t>
            </a:r>
            <a:r>
              <a:rPr lang="en-US" sz="2000" dirty="0">
                <a:latin typeface="Calibri" pitchFamily="34" charset="0"/>
                <a:cs typeface="Calibri" pitchFamily="34" charset="0"/>
              </a:rPr>
              <a:t>ntial;</a:t>
            </a:r>
            <a:endParaRPr lang="sr-Cyrl-RS" sz="2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Therefore, the </a:t>
            </a:r>
            <a:r>
              <a:rPr lang="en-US" sz="2000" b="1" dirty="0">
                <a:latin typeface="Calibri" pitchFamily="34" charset="0"/>
                <a:cs typeface="Calibri" pitchFamily="34" charset="0"/>
              </a:rPr>
              <a:t>ions for which the membrane is most permeable will have the greatest influence on the value of the resting membrane potential</a:t>
            </a:r>
            <a:r>
              <a:rPr lang="en-US" sz="2000" dirty="0">
                <a:latin typeface="Calibri" pitchFamily="34" charset="0"/>
                <a:cs typeface="Calibri" pitchFamily="34" charset="0"/>
              </a:rPr>
              <a:t>.</a:t>
            </a:r>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p:txBody>
      </p:sp>
      <p:pic>
        <p:nvPicPr>
          <p:cNvPr id="13315" name="Picture 3"/>
          <p:cNvPicPr>
            <a:picLocks noChangeAspect="1" noChangeArrowheads="1"/>
          </p:cNvPicPr>
          <p:nvPr/>
        </p:nvPicPr>
        <p:blipFill>
          <a:blip r:embed="rId2" cstate="print"/>
          <a:srcRect/>
          <a:stretch>
            <a:fillRect/>
          </a:stretch>
        </p:blipFill>
        <p:spPr bwMode="auto">
          <a:xfrm>
            <a:off x="657225" y="4149080"/>
            <a:ext cx="7829550" cy="2657475"/>
          </a:xfrm>
          <a:prstGeom prst="rect">
            <a:avLst/>
          </a:prstGeom>
          <a:noFill/>
          <a:ln w="9525">
            <a:noFill/>
            <a:miter lim="800000"/>
            <a:headEnd/>
            <a:tailEnd/>
          </a:ln>
        </p:spPr>
      </p:pic>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At rest, the cell membrane is </a:t>
            </a:r>
            <a:r>
              <a:rPr lang="en-US" sz="2000" b="1" dirty="0">
                <a:latin typeface="Calibri" pitchFamily="34" charset="0"/>
                <a:cs typeface="Calibri" pitchFamily="34" charset="0"/>
              </a:rPr>
              <a:t>about 100 times more permeable to K</a:t>
            </a:r>
            <a:r>
              <a:rPr lang="en-US" sz="2000" b="1" baseline="30000" dirty="0">
                <a:latin typeface="Calibri" pitchFamily="34" charset="0"/>
                <a:cs typeface="Calibri" pitchFamily="34" charset="0"/>
              </a:rPr>
              <a:t>+</a:t>
            </a:r>
            <a:r>
              <a:rPr lang="en-US" sz="2000" b="1" dirty="0">
                <a:latin typeface="Calibri" pitchFamily="34" charset="0"/>
                <a:cs typeface="Calibri" pitchFamily="34" charset="0"/>
              </a:rPr>
              <a:t> </a:t>
            </a:r>
            <a:r>
              <a:rPr lang="en-US" sz="2000" dirty="0">
                <a:latin typeface="Calibri" pitchFamily="34" charset="0"/>
                <a:cs typeface="Calibri" pitchFamily="34" charset="0"/>
              </a:rPr>
              <a:t>than to Na</a:t>
            </a:r>
            <a:r>
              <a:rPr lang="en-US" sz="2000" baseline="30000" dirty="0" smtClean="0">
                <a:latin typeface="Calibri" pitchFamily="34" charset="0"/>
                <a:cs typeface="Calibri" pitchFamily="34" charset="0"/>
              </a:rPr>
              <a:t>+</a:t>
            </a:r>
            <a:r>
              <a:rPr lang="en-US" sz="2000" dirty="0" smtClean="0">
                <a:latin typeface="Calibri" pitchFamily="34" charset="0"/>
                <a:cs typeface="Calibri" pitchFamily="34" charset="0"/>
              </a:rPr>
              <a:t>;</a:t>
            </a:r>
          </a:p>
          <a:p>
            <a:endParaRPr lang="en-US" sz="1000" dirty="0" smtClean="0">
              <a:latin typeface="Calibri" pitchFamily="34" charset="0"/>
              <a:cs typeface="Calibri" pitchFamily="34" charset="0"/>
            </a:endParaRPr>
          </a:p>
          <a:p>
            <a:r>
              <a:rPr lang="en-US" sz="2000" dirty="0">
                <a:latin typeface="Calibri" pitchFamily="34" charset="0"/>
                <a:cs typeface="Calibri" pitchFamily="34" charset="0"/>
              </a:rPr>
              <a:t>A much higher ratio of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concentrations from the inside than from the outside, compared to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concentrations in the opposite direction</a:t>
            </a:r>
            <a:r>
              <a:rPr lang="en-U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Due to the mentioned facts, the resting membrane potential resulting from ion diffusion (</a:t>
            </a:r>
            <a:r>
              <a:rPr lang="en-US" sz="2000" b="1" dirty="0">
                <a:latin typeface="Calibri" pitchFamily="34" charset="0"/>
                <a:cs typeface="Calibri" pitchFamily="34" charset="0"/>
              </a:rPr>
              <a:t>-86 mV</a:t>
            </a:r>
            <a:r>
              <a:rPr lang="en-US" sz="2000" dirty="0">
                <a:latin typeface="Calibri" pitchFamily="34" charset="0"/>
                <a:cs typeface="Calibri" pitchFamily="34" charset="0"/>
              </a:rPr>
              <a:t>) is much closer to the equilibrium potential for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a:t>
            </a:r>
            <a:r>
              <a:rPr lang="en-US" sz="2000" b="1" dirty="0">
                <a:latin typeface="Calibri" pitchFamily="34" charset="0"/>
                <a:cs typeface="Calibri" pitchFamily="34" charset="0"/>
              </a:rPr>
              <a:t>-94 mV</a:t>
            </a:r>
            <a:r>
              <a:rPr lang="en-US" sz="2000" dirty="0">
                <a:latin typeface="Calibri" pitchFamily="34" charset="0"/>
                <a:cs typeface="Calibri" pitchFamily="34" charset="0"/>
              </a:rPr>
              <a:t>) compared to the equilibrium potential for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a:t>
            </a:r>
            <a:r>
              <a:rPr lang="en-US" sz="2000" b="1" dirty="0">
                <a:latin typeface="Calibri" pitchFamily="34" charset="0"/>
                <a:cs typeface="Calibri" pitchFamily="34" charset="0"/>
              </a:rPr>
              <a:t>+61 mV</a:t>
            </a:r>
            <a:r>
              <a:rPr lang="en-US" sz="2000" dirty="0">
                <a:latin typeface="Calibri" pitchFamily="34" charset="0"/>
                <a:cs typeface="Calibri" pitchFamily="34" charset="0"/>
              </a:rPr>
              <a:t>);</a:t>
            </a:r>
            <a:endParaRPr lang="sr-Cyrl-RS" sz="2000" dirty="0" smtClean="0">
              <a:latin typeface="Calibri" pitchFamily="34" charset="0"/>
              <a:cs typeface="Calibri" pitchFamily="34" charset="0"/>
            </a:endParaRPr>
          </a:p>
        </p:txBody>
      </p:sp>
      <p:pic>
        <p:nvPicPr>
          <p:cNvPr id="15362" name="Picture 2"/>
          <p:cNvPicPr>
            <a:picLocks noChangeAspect="1" noChangeArrowheads="1"/>
          </p:cNvPicPr>
          <p:nvPr/>
        </p:nvPicPr>
        <p:blipFill>
          <a:blip r:embed="rId2" cstate="print"/>
          <a:srcRect/>
          <a:stretch>
            <a:fillRect/>
          </a:stretch>
        </p:blipFill>
        <p:spPr bwMode="auto">
          <a:xfrm>
            <a:off x="657225" y="4149080"/>
            <a:ext cx="7829550" cy="2657475"/>
          </a:xfrm>
          <a:prstGeom prst="rect">
            <a:avLst/>
          </a:prstGeom>
          <a:noFill/>
          <a:ln w="9525">
            <a:noFill/>
            <a:miter lim="800000"/>
            <a:headEnd/>
            <a:tailEnd/>
          </a:ln>
        </p:spPr>
      </p:pic>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endParaRPr lang="sr-Cyrl-RS" sz="2000" dirty="0" smtClean="0">
              <a:latin typeface="Calibri" pitchFamily="34" charset="0"/>
              <a:cs typeface="Calibri" pitchFamily="34" charset="0"/>
            </a:endParaRPr>
          </a:p>
          <a:p>
            <a:r>
              <a:rPr lang="en-US" sz="2000" b="1" dirty="0">
                <a:latin typeface="Calibri" pitchFamily="34" charset="0"/>
                <a:cs typeface="Calibri" pitchFamily="34" charset="0"/>
              </a:rPr>
              <a:t>Na, K </a:t>
            </a:r>
            <a:r>
              <a:rPr lang="en-US" sz="2000" b="1" dirty="0" smtClean="0">
                <a:latin typeface="Calibri" pitchFamily="34" charset="0"/>
                <a:cs typeface="Calibri" pitchFamily="34" charset="0"/>
              </a:rPr>
              <a:t>ATPase </a:t>
            </a:r>
            <a:r>
              <a:rPr lang="en-US" sz="2000" dirty="0">
                <a:latin typeface="Calibri" pitchFamily="34" charset="0"/>
                <a:cs typeface="Calibri" pitchFamily="34" charset="0"/>
              </a:rPr>
              <a:t>continuously pumps three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into the extracellular space and two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into the cytoplasm, due to which an additional degree of negativity of about</a:t>
            </a:r>
            <a:r>
              <a:rPr lang="sr-Cyrl-RS" sz="2000" dirty="0" smtClean="0">
                <a:latin typeface="Calibri" pitchFamily="34" charset="0"/>
                <a:cs typeface="Calibri" pitchFamily="34" charset="0"/>
              </a:rPr>
              <a:t> </a:t>
            </a:r>
            <a:r>
              <a:rPr lang="sr-Cyrl-RS" sz="2000" b="1" dirty="0" smtClean="0">
                <a:latin typeface="Calibri" pitchFamily="34" charset="0"/>
                <a:cs typeface="Calibri" pitchFamily="34" charset="0"/>
              </a:rPr>
              <a:t>-4 </a:t>
            </a:r>
            <a:r>
              <a:rPr lang="en-US" sz="2000" b="1" dirty="0" smtClean="0">
                <a:latin typeface="Calibri" pitchFamily="34" charset="0"/>
                <a:cs typeface="Calibri" pitchFamily="34" charset="0"/>
              </a:rPr>
              <a:t>mV</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net membrane potential in </a:t>
            </a:r>
            <a:r>
              <a:rPr lang="en-US" sz="2000" dirty="0" smtClean="0">
                <a:latin typeface="Calibri" pitchFamily="34" charset="0"/>
                <a:cs typeface="Calibri" pitchFamily="34" charset="0"/>
              </a:rPr>
              <a:t>large </a:t>
            </a:r>
            <a:r>
              <a:rPr lang="en-US" sz="2000" dirty="0">
                <a:latin typeface="Calibri" pitchFamily="34" charset="0"/>
                <a:cs typeface="Calibri" pitchFamily="34" charset="0"/>
              </a:rPr>
              <a:t>myelinated nerve </a:t>
            </a:r>
            <a:r>
              <a:rPr lang="en-US" sz="2000" dirty="0" smtClean="0">
                <a:latin typeface="Calibri" pitchFamily="34" charset="0"/>
                <a:cs typeface="Calibri" pitchFamily="34" charset="0"/>
              </a:rPr>
              <a:t>fibers, </a:t>
            </a:r>
            <a:r>
              <a:rPr lang="en-US" sz="2000" dirty="0">
                <a:latin typeface="Calibri" pitchFamily="34" charset="0"/>
                <a:cs typeface="Calibri" pitchFamily="34" charset="0"/>
              </a:rPr>
              <a:t>with all </a:t>
            </a:r>
            <a:r>
              <a:rPr lang="en-US" sz="2000" dirty="0" smtClean="0">
                <a:latin typeface="Calibri" pitchFamily="34" charset="0"/>
                <a:cs typeface="Calibri" pitchFamily="34" charset="0"/>
              </a:rPr>
              <a:t>affecting factors, </a:t>
            </a:r>
            <a:r>
              <a:rPr lang="en-US" sz="2000" dirty="0">
                <a:latin typeface="Calibri" pitchFamily="34" charset="0"/>
                <a:cs typeface="Calibri" pitchFamily="34" charset="0"/>
              </a:rPr>
              <a:t>amounts to </a:t>
            </a:r>
            <a:r>
              <a:rPr lang="sr-Cyrl-RS" sz="2000" b="1" dirty="0" smtClean="0">
                <a:latin typeface="Calibri" pitchFamily="34" charset="0"/>
                <a:cs typeface="Calibri" pitchFamily="34" charset="0"/>
              </a:rPr>
              <a:t>-90 </a:t>
            </a:r>
            <a:r>
              <a:rPr lang="en-US" sz="2000" b="1" dirty="0" smtClean="0">
                <a:latin typeface="Calibri" pitchFamily="34" charset="0"/>
                <a:cs typeface="Calibri" pitchFamily="34" charset="0"/>
              </a:rPr>
              <a:t>mV</a:t>
            </a:r>
            <a:r>
              <a:rPr lang="en-US" sz="2000" dirty="0" smtClean="0">
                <a:latin typeface="Calibri" pitchFamily="34" charset="0"/>
                <a:cs typeface="Calibri" pitchFamily="34" charset="0"/>
              </a:rPr>
              <a:t>;</a:t>
            </a:r>
            <a:endParaRPr lang="sr-Cyrl-RS" sz="2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direct influence of Na, K ATPase is relatively small, only 4 mV, but indirectly its importance is essential because it maintains the concentration gradient across the cell membrane.</a:t>
            </a:r>
            <a:endParaRPr lang="sr-Cyrl-RS" sz="2000" dirty="0" smtClean="0">
              <a:latin typeface="Calibri" pitchFamily="34" charset="0"/>
              <a:cs typeface="Calibri" pitchFamily="34" charset="0"/>
            </a:endParaRPr>
          </a:p>
        </p:txBody>
      </p:sp>
      <p:pic>
        <p:nvPicPr>
          <p:cNvPr id="14338" name="Picture 2"/>
          <p:cNvPicPr>
            <a:picLocks noChangeAspect="1" noChangeArrowheads="1"/>
          </p:cNvPicPr>
          <p:nvPr/>
        </p:nvPicPr>
        <p:blipFill>
          <a:blip r:embed="rId2" cstate="print"/>
          <a:srcRect/>
          <a:stretch>
            <a:fillRect/>
          </a:stretch>
        </p:blipFill>
        <p:spPr bwMode="auto">
          <a:xfrm>
            <a:off x="2405063" y="4283918"/>
            <a:ext cx="4333875" cy="2457450"/>
          </a:xfrm>
          <a:prstGeom prst="rect">
            <a:avLst/>
          </a:prstGeom>
          <a:noFill/>
          <a:ln w="9525">
            <a:noFill/>
            <a:miter lim="800000"/>
            <a:headEnd/>
            <a:tailEnd/>
          </a:ln>
        </p:spPr>
      </p:pic>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
        <p:nvSpPr>
          <p:cNvPr id="3" name="TextBox 2"/>
          <p:cNvSpPr txBox="1"/>
          <p:nvPr/>
        </p:nvSpPr>
        <p:spPr>
          <a:xfrm>
            <a:off x="2699792" y="4725144"/>
            <a:ext cx="720080" cy="261610"/>
          </a:xfrm>
          <a:prstGeom prst="rect">
            <a:avLst/>
          </a:prstGeom>
          <a:solidFill>
            <a:schemeClr val="bg1"/>
          </a:solidFill>
        </p:spPr>
        <p:txBody>
          <a:bodyPr wrap="square" rtlCol="0">
            <a:spAutoFit/>
          </a:bodyPr>
          <a:lstStyle/>
          <a:p>
            <a:r>
              <a:rPr lang="en-US" sz="1100" dirty="0" smtClean="0">
                <a:latin typeface="Garamond" panose="02020404030301010803" pitchFamily="18" charset="0"/>
              </a:rPr>
              <a:t>Diffusion</a:t>
            </a:r>
            <a:endParaRPr lang="en-US" sz="1100" dirty="0">
              <a:latin typeface="Garamond" panose="02020404030301010803" pitchFamily="18" charset="0"/>
            </a:endParaRPr>
          </a:p>
        </p:txBody>
      </p:sp>
      <p:sp>
        <p:nvSpPr>
          <p:cNvPr id="8" name="TextBox 7"/>
          <p:cNvSpPr txBox="1"/>
          <p:nvPr/>
        </p:nvSpPr>
        <p:spPr>
          <a:xfrm>
            <a:off x="4536207" y="4704928"/>
            <a:ext cx="720080" cy="261610"/>
          </a:xfrm>
          <a:prstGeom prst="rect">
            <a:avLst/>
          </a:prstGeom>
          <a:solidFill>
            <a:schemeClr val="bg1"/>
          </a:solidFill>
        </p:spPr>
        <p:txBody>
          <a:bodyPr wrap="square" rtlCol="0">
            <a:spAutoFit/>
          </a:bodyPr>
          <a:lstStyle/>
          <a:p>
            <a:r>
              <a:rPr lang="en-US" sz="1100" dirty="0" smtClean="0">
                <a:latin typeface="Garamond" panose="02020404030301010803" pitchFamily="18" charset="0"/>
              </a:rPr>
              <a:t>Diffusion</a:t>
            </a:r>
            <a:endParaRPr lang="en-US" sz="1100" dirty="0">
              <a:latin typeface="Garamond" panose="02020404030301010803" pitchFamily="18" charset="0"/>
            </a:endParaRPr>
          </a:p>
        </p:txBody>
      </p:sp>
      <p:sp>
        <p:nvSpPr>
          <p:cNvPr id="9" name="TextBox 8"/>
          <p:cNvSpPr txBox="1"/>
          <p:nvPr/>
        </p:nvSpPr>
        <p:spPr>
          <a:xfrm>
            <a:off x="3779912" y="4653136"/>
            <a:ext cx="512130" cy="262776"/>
          </a:xfrm>
          <a:prstGeom prst="rect">
            <a:avLst/>
          </a:prstGeom>
          <a:solidFill>
            <a:schemeClr val="bg1"/>
          </a:solidFill>
        </p:spPr>
        <p:txBody>
          <a:bodyPr wrap="square" rtlCol="0">
            <a:spAutoFit/>
          </a:bodyPr>
          <a:lstStyle/>
          <a:p>
            <a:r>
              <a:rPr lang="en-US" sz="1100" dirty="0" smtClean="0">
                <a:latin typeface="Garamond" panose="02020404030301010803" pitchFamily="18" charset="0"/>
              </a:rPr>
              <a:t>Pump</a:t>
            </a:r>
            <a:endParaRPr lang="en-US" sz="1100" dirty="0">
              <a:latin typeface="Garamond" panose="02020404030301010803" pitchFamily="18" charset="0"/>
            </a:endParaRPr>
          </a:p>
        </p:txBody>
      </p:sp>
      <p:sp>
        <p:nvSpPr>
          <p:cNvPr id="10" name="TextBox 9"/>
          <p:cNvSpPr txBox="1"/>
          <p:nvPr/>
        </p:nvSpPr>
        <p:spPr>
          <a:xfrm>
            <a:off x="5578084" y="4653136"/>
            <a:ext cx="512130" cy="262776"/>
          </a:xfrm>
          <a:prstGeom prst="rect">
            <a:avLst/>
          </a:prstGeom>
          <a:solidFill>
            <a:schemeClr val="bg1"/>
          </a:solidFill>
        </p:spPr>
        <p:txBody>
          <a:bodyPr wrap="square" rtlCol="0">
            <a:spAutoFit/>
          </a:bodyPr>
          <a:lstStyle/>
          <a:p>
            <a:r>
              <a:rPr lang="en-US" sz="1100" dirty="0" smtClean="0">
                <a:latin typeface="Garamond" panose="02020404030301010803" pitchFamily="18" charset="0"/>
              </a:rPr>
              <a:t>Pump</a:t>
            </a:r>
            <a:endParaRPr lang="en-US" sz="1100" dirty="0">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dirty="0" smtClean="0">
                <a:solidFill>
                  <a:srgbClr val="FF0000"/>
                </a:solidFill>
                <a:latin typeface="Calibri" pitchFamily="34" charset="0"/>
                <a:cs typeface="Calibri" pitchFamily="34" charset="0"/>
              </a:rPr>
              <a:t>Action </a:t>
            </a:r>
            <a:r>
              <a:rPr lang="en-US" sz="2000" b="1" dirty="0">
                <a:solidFill>
                  <a:srgbClr val="FF0000"/>
                </a:solidFill>
                <a:latin typeface="Calibri" pitchFamily="34" charset="0"/>
                <a:cs typeface="Calibri" pitchFamily="34" charset="0"/>
              </a:rPr>
              <a:t>potential </a:t>
            </a:r>
            <a:r>
              <a:rPr lang="en-US" sz="2000" dirty="0">
                <a:latin typeface="Calibri" pitchFamily="34" charset="0"/>
                <a:cs typeface="Calibri" pitchFamily="34" charset="0"/>
              </a:rPr>
              <a:t>is</a:t>
            </a:r>
            <a:r>
              <a:rPr lang="en-US" sz="2000" dirty="0">
                <a:solidFill>
                  <a:srgbClr val="FF0000"/>
                </a:solidFill>
                <a:latin typeface="Calibri" pitchFamily="34" charset="0"/>
                <a:cs typeface="Calibri" pitchFamily="34" charset="0"/>
              </a:rPr>
              <a:t> </a:t>
            </a:r>
            <a:r>
              <a:rPr lang="en-US" sz="2000" dirty="0">
                <a:latin typeface="Calibri" pitchFamily="34" charset="0"/>
                <a:cs typeface="Calibri" pitchFamily="34" charset="0"/>
              </a:rPr>
              <a:t>a property of cell membranes of </a:t>
            </a:r>
            <a:r>
              <a:rPr lang="en-US" sz="2000" b="1" dirty="0">
                <a:latin typeface="Calibri" pitchFamily="34" charset="0"/>
                <a:cs typeface="Calibri" pitchFamily="34" charset="0"/>
              </a:rPr>
              <a:t>excitable tissues (nerves, muscles) </a:t>
            </a:r>
            <a:r>
              <a:rPr lang="en-US" sz="2000" dirty="0">
                <a:latin typeface="Calibri" pitchFamily="34" charset="0"/>
                <a:cs typeface="Calibri" pitchFamily="34" charset="0"/>
              </a:rPr>
              <a:t>and is a signal transmission </a:t>
            </a:r>
            <a:r>
              <a:rPr lang="en-US" sz="2000" dirty="0" smtClean="0">
                <a:latin typeface="Calibri" pitchFamily="34" charset="0"/>
                <a:cs typeface="Calibri" pitchFamily="34" charset="0"/>
              </a:rPr>
              <a:t>mechanism;</a:t>
            </a:r>
            <a:endParaRPr lang="sr-Cyrl-RS" sz="2000" dirty="0" smtClean="0">
              <a:latin typeface="Calibri" pitchFamily="34" charset="0"/>
              <a:cs typeface="Calibri" pitchFamily="34" charset="0"/>
            </a:endParaRP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It consists of </a:t>
            </a:r>
            <a:r>
              <a:rPr lang="en-US" sz="2000" b="1" u="sng" dirty="0">
                <a:solidFill>
                  <a:srgbClr val="FF0000"/>
                </a:solidFill>
                <a:latin typeface="Calibri" pitchFamily="34" charset="0"/>
                <a:cs typeface="Calibri" pitchFamily="34" charset="0"/>
              </a:rPr>
              <a:t>depolarization</a:t>
            </a:r>
            <a:r>
              <a:rPr lang="en-US" sz="2000" dirty="0">
                <a:latin typeface="Calibri" pitchFamily="34" charset="0"/>
                <a:cs typeface="Calibri" pitchFamily="34" charset="0"/>
              </a:rPr>
              <a:t>, a rapid change from the value of the resting membrane potential (-90 mV) to a positive membrane potential, and </a:t>
            </a:r>
            <a:r>
              <a:rPr lang="en-US" sz="2000" b="1" u="sng" dirty="0">
                <a:solidFill>
                  <a:srgbClr val="FF0000"/>
                </a:solidFill>
                <a:latin typeface="Calibri" pitchFamily="34" charset="0"/>
                <a:cs typeface="Calibri" pitchFamily="34" charset="0"/>
              </a:rPr>
              <a:t>repolarization</a:t>
            </a:r>
            <a:r>
              <a:rPr lang="en-US" sz="2000" dirty="0">
                <a:latin typeface="Calibri" pitchFamily="34" charset="0"/>
                <a:cs typeface="Calibri" pitchFamily="34" charset="0"/>
              </a:rPr>
              <a:t>, also a rapid return to the value of the resting membrane </a:t>
            </a:r>
            <a:r>
              <a:rPr lang="en-US" sz="2000" dirty="0" smtClean="0">
                <a:latin typeface="Calibri" pitchFamily="34" charset="0"/>
                <a:cs typeface="Calibri" pitchFamily="34" charset="0"/>
              </a:rPr>
              <a:t>potential.</a:t>
            </a:r>
          </a:p>
        </p:txBody>
      </p:sp>
      <p:pic>
        <p:nvPicPr>
          <p:cNvPr id="17410" name="Picture 2"/>
          <p:cNvPicPr>
            <a:picLocks noChangeAspect="1" noChangeArrowheads="1"/>
          </p:cNvPicPr>
          <p:nvPr/>
        </p:nvPicPr>
        <p:blipFill>
          <a:blip r:embed="rId2" cstate="print"/>
          <a:srcRect/>
          <a:stretch>
            <a:fillRect/>
          </a:stretch>
        </p:blipFill>
        <p:spPr bwMode="auto">
          <a:xfrm>
            <a:off x="2162175" y="2924944"/>
            <a:ext cx="4819650" cy="3324225"/>
          </a:xfrm>
          <a:prstGeom prst="rect">
            <a:avLst/>
          </a:prstGeom>
          <a:noFill/>
          <a:ln w="9525">
            <a:noFill/>
            <a:miter lim="800000"/>
            <a:headEnd/>
            <a:tailEnd/>
          </a:ln>
        </p:spPr>
      </p:pic>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a:solidFill>
                  <a:srgbClr val="FF0000"/>
                </a:solidFill>
                <a:latin typeface="Calibri" pitchFamily="34" charset="0"/>
                <a:cs typeface="Calibri" pitchFamily="34" charset="0"/>
              </a:rPr>
              <a:t>Properties of action </a:t>
            </a:r>
            <a:r>
              <a:rPr lang="en-US" sz="2000" b="1" u="sng" dirty="0" smtClean="0">
                <a:solidFill>
                  <a:srgbClr val="FF0000"/>
                </a:solidFill>
                <a:latin typeface="Calibri" pitchFamily="34" charset="0"/>
                <a:cs typeface="Calibri" pitchFamily="34" charset="0"/>
              </a:rPr>
              <a:t>potential</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pPr>
              <a:buNone/>
            </a:pPr>
            <a:r>
              <a:rPr lang="sr-Cyrl-RS" sz="2000" dirty="0" smtClean="0">
                <a:latin typeface="Calibri" pitchFamily="34" charset="0"/>
                <a:cs typeface="Calibri" pitchFamily="34" charset="0"/>
              </a:rPr>
              <a:t>	- </a:t>
            </a:r>
            <a:r>
              <a:rPr lang="en-US" sz="2000" b="1" u="sng" dirty="0" err="1">
                <a:solidFill>
                  <a:srgbClr val="FF0000"/>
                </a:solidFill>
                <a:latin typeface="Calibri" pitchFamily="34" charset="0"/>
                <a:cs typeface="Calibri" pitchFamily="34" charset="0"/>
              </a:rPr>
              <a:t>stereotypicality</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always of the same form, duration and intensity</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they extend </a:t>
            </a:r>
            <a:r>
              <a:rPr lang="en-US" sz="2000" b="1" dirty="0">
                <a:latin typeface="Calibri" pitchFamily="34" charset="0"/>
                <a:cs typeface="Calibri" pitchFamily="34" charset="0"/>
              </a:rPr>
              <a:t>along the entire cell membrane</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they take place according to the "</a:t>
            </a:r>
            <a:r>
              <a:rPr lang="en-US" sz="2000" b="1" u="sng" dirty="0">
                <a:solidFill>
                  <a:srgbClr val="FF0000"/>
                </a:solidFill>
                <a:latin typeface="Calibri" pitchFamily="34" charset="0"/>
                <a:cs typeface="Calibri" pitchFamily="34" charset="0"/>
              </a:rPr>
              <a:t>all or nothing</a:t>
            </a:r>
            <a:r>
              <a:rPr lang="en-US" sz="2000" dirty="0">
                <a:latin typeface="Calibri" pitchFamily="34" charset="0"/>
                <a:cs typeface="Calibri" pitchFamily="34" charset="0"/>
              </a:rPr>
              <a:t>" principle;</a:t>
            </a:r>
            <a:endParaRPr lang="sr-Cyrl-RS" sz="2000"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 name="Picture 2"/>
          <p:cNvPicPr>
            <a:picLocks noChangeAspect="1"/>
          </p:cNvPicPr>
          <p:nvPr/>
        </p:nvPicPr>
        <p:blipFill>
          <a:blip r:embed="rId2"/>
          <a:stretch>
            <a:fillRect/>
          </a:stretch>
        </p:blipFill>
        <p:spPr>
          <a:xfrm>
            <a:off x="2392479" y="2780928"/>
            <a:ext cx="4359042" cy="3848757"/>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smtClean="0">
                <a:latin typeface="Calibri" pitchFamily="34" charset="0"/>
                <a:cs typeface="Calibri" pitchFamily="34" charset="0"/>
              </a:rPr>
              <a:t>Depolarization</a:t>
            </a:r>
            <a:r>
              <a:rPr lang="en-US" sz="2000" dirty="0" smtClean="0">
                <a:latin typeface="Calibri" pitchFamily="34" charset="0"/>
                <a:cs typeface="Calibri" pitchFamily="34" charset="0"/>
              </a:rPr>
              <a:t> </a:t>
            </a:r>
            <a:r>
              <a:rPr lang="en-US" sz="2000" dirty="0">
                <a:latin typeface="Calibri" pitchFamily="34" charset="0"/>
                <a:cs typeface="Calibri" pitchFamily="34" charset="0"/>
              </a:rPr>
              <a:t>- the negativity of the membrane potential decreases - the inside of the cell becomes more </a:t>
            </a:r>
            <a:r>
              <a:rPr lang="en-US" sz="2000" dirty="0" smtClean="0">
                <a:latin typeface="Calibri" pitchFamily="34" charset="0"/>
                <a:cs typeface="Calibri" pitchFamily="34" charset="0"/>
              </a:rPr>
              <a:t>positive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smtClean="0">
                <a:latin typeface="Calibri" pitchFamily="34" charset="0"/>
                <a:cs typeface="Calibri" pitchFamily="34" charset="0"/>
              </a:rPr>
              <a:t>Hyperpolarization</a:t>
            </a:r>
            <a:r>
              <a:rPr lang="en-US" sz="2000" dirty="0" smtClean="0">
                <a:latin typeface="Calibri" pitchFamily="34" charset="0"/>
                <a:cs typeface="Calibri" pitchFamily="34" charset="0"/>
              </a:rPr>
              <a:t> </a:t>
            </a:r>
            <a:r>
              <a:rPr lang="en-US" sz="2000" dirty="0">
                <a:latin typeface="Calibri" pitchFamily="34" charset="0"/>
                <a:cs typeface="Calibri" pitchFamily="34" charset="0"/>
              </a:rPr>
              <a:t>- the negativity of the membrane potential increases - the interior of the cell becomes more negative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i="1" u="sng" dirty="0" smtClean="0">
                <a:latin typeface="Calibri" pitchFamily="34" charset="0"/>
                <a:cs typeface="Calibri" pitchFamily="34" charset="0"/>
              </a:rPr>
              <a:t>Inward current </a:t>
            </a:r>
            <a:r>
              <a:rPr lang="en-US" sz="2000" dirty="0" smtClean="0">
                <a:latin typeface="Calibri" pitchFamily="34" charset="0"/>
                <a:cs typeface="Calibri" pitchFamily="34" charset="0"/>
              </a:rPr>
              <a:t>– </a:t>
            </a:r>
            <a:r>
              <a:rPr lang="en-US" sz="2000" dirty="0">
                <a:latin typeface="Calibri" pitchFamily="34" charset="0"/>
                <a:cs typeface="Calibri" pitchFamily="34" charset="0"/>
              </a:rPr>
              <a:t>movement of positive charge into the cell - causes depolarization</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i="1" u="sng" dirty="0" smtClean="0">
                <a:latin typeface="Calibri" pitchFamily="34" charset="0"/>
                <a:cs typeface="Calibri" pitchFamily="34" charset="0"/>
              </a:rPr>
              <a:t>Outward current</a:t>
            </a:r>
            <a:r>
              <a:rPr lang="en-US" sz="2000" i="1" dirty="0" smtClean="0">
                <a:latin typeface="Calibri" pitchFamily="34" charset="0"/>
                <a:cs typeface="Calibri" pitchFamily="34" charset="0"/>
              </a:rPr>
              <a:t> </a:t>
            </a:r>
            <a:r>
              <a:rPr lang="sr-Cyrl-RS" sz="2000" dirty="0" smtClean="0">
                <a:latin typeface="Calibri" pitchFamily="34" charset="0"/>
                <a:cs typeface="Calibri" pitchFamily="34" charset="0"/>
              </a:rPr>
              <a:t>– </a:t>
            </a:r>
            <a:r>
              <a:rPr lang="en-US" sz="2000" dirty="0">
                <a:latin typeface="Calibri" pitchFamily="34" charset="0"/>
                <a:cs typeface="Calibri" pitchFamily="34" charset="0"/>
              </a:rPr>
              <a:t>movement of positive charge from the cell - causes hyperpolarization</a:t>
            </a:r>
            <a:r>
              <a:rPr lang="sr-Cyrl-RS" sz="2000" dirty="0" smtClean="0">
                <a:latin typeface="Calibri" pitchFamily="34" charset="0"/>
                <a:cs typeface="Calibri" pitchFamily="34" charset="0"/>
              </a:rPr>
              <a:t>.</a:t>
            </a: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 name="Picture 2"/>
          <p:cNvPicPr>
            <a:picLocks noChangeAspect="1"/>
          </p:cNvPicPr>
          <p:nvPr/>
        </p:nvPicPr>
        <p:blipFill>
          <a:blip r:embed="rId2"/>
          <a:stretch>
            <a:fillRect/>
          </a:stretch>
        </p:blipFill>
        <p:spPr>
          <a:xfrm>
            <a:off x="2949262" y="4014155"/>
            <a:ext cx="3245476" cy="286554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5616624"/>
          </a:xfrm>
        </p:spPr>
        <p:txBody>
          <a:bodyPr/>
          <a:lstStyle/>
          <a:p>
            <a:r>
              <a:rPr lang="en-US" sz="2000" dirty="0">
                <a:latin typeface="Calibri" pitchFamily="34" charset="0"/>
                <a:cs typeface="Calibri" pitchFamily="34" charset="0"/>
              </a:rPr>
              <a:t>The cell membrane is organized in the form of a </a:t>
            </a:r>
            <a:r>
              <a:rPr lang="en-US" sz="2000" b="1" dirty="0">
                <a:latin typeface="Calibri" pitchFamily="34" charset="0"/>
                <a:cs typeface="Calibri" pitchFamily="34" charset="0"/>
              </a:rPr>
              <a:t>lipid bilayer</a:t>
            </a:r>
            <a:r>
              <a:rPr lang="en-US" sz="2000" dirty="0">
                <a:latin typeface="Calibri" pitchFamily="34" charset="0"/>
                <a:cs typeface="Calibri" pitchFamily="34" charset="0"/>
              </a:rPr>
              <a:t> in which proteins are embedded</a:t>
            </a:r>
            <a:r>
              <a:rPr lang="sr-Cyrl-RS" sz="2000" dirty="0" smtClean="0">
                <a:latin typeface="Calibri" pitchFamily="34" charset="0"/>
                <a:cs typeface="Calibri" pitchFamily="34" charset="0"/>
              </a:rPr>
              <a:t>;</a:t>
            </a:r>
          </a:p>
          <a:p>
            <a:endParaRPr lang="sr-Cyrl-RS" sz="1200" dirty="0" smtClean="0">
              <a:latin typeface="Calibri" pitchFamily="34" charset="0"/>
              <a:cs typeface="Calibri" pitchFamily="34" charset="0"/>
            </a:endParaRPr>
          </a:p>
          <a:p>
            <a:r>
              <a:rPr lang="en-US" sz="2000" dirty="0">
                <a:latin typeface="Calibri" pitchFamily="34" charset="0"/>
                <a:cs typeface="Calibri" pitchFamily="34" charset="0"/>
              </a:rPr>
              <a:t>The dominant lipids of the cell membrane are </a:t>
            </a:r>
            <a:r>
              <a:rPr lang="en-US" sz="2000" b="1" dirty="0">
                <a:latin typeface="Calibri" pitchFamily="34" charset="0"/>
                <a:cs typeface="Calibri" pitchFamily="34" charset="0"/>
              </a:rPr>
              <a:t>phospholipids</a:t>
            </a:r>
            <a:r>
              <a:rPr lang="en-US" sz="2000" dirty="0">
                <a:latin typeface="Calibri" pitchFamily="34" charset="0"/>
                <a:cs typeface="Calibri" pitchFamily="34" charset="0"/>
              </a:rPr>
              <a:t> (phosphatidylcholine, phosphatidylserine...) consisting of a phosphate part which is </a:t>
            </a:r>
            <a:r>
              <a:rPr lang="en-US" sz="2000" b="1" dirty="0">
                <a:latin typeface="Calibri" pitchFamily="34" charset="0"/>
                <a:cs typeface="Calibri" pitchFamily="34" charset="0"/>
              </a:rPr>
              <a:t>hydrophilic</a:t>
            </a:r>
            <a:r>
              <a:rPr lang="en-US" sz="2000" dirty="0">
                <a:latin typeface="Calibri" pitchFamily="34" charset="0"/>
                <a:cs typeface="Calibri" pitchFamily="34" charset="0"/>
              </a:rPr>
              <a:t> - "</a:t>
            </a:r>
            <a:r>
              <a:rPr lang="en-US" sz="2000" b="1" dirty="0">
                <a:latin typeface="Calibri" pitchFamily="34" charset="0"/>
                <a:cs typeface="Calibri" pitchFamily="34" charset="0"/>
              </a:rPr>
              <a:t>heads</a:t>
            </a:r>
            <a:r>
              <a:rPr lang="en-US" sz="2000" dirty="0">
                <a:latin typeface="Calibri" pitchFamily="34" charset="0"/>
                <a:cs typeface="Calibri" pitchFamily="34" charset="0"/>
              </a:rPr>
              <a:t>" and a fatty acid part which is </a:t>
            </a:r>
            <a:r>
              <a:rPr lang="en-US" sz="2000" b="1" dirty="0">
                <a:latin typeface="Calibri" pitchFamily="34" charset="0"/>
                <a:cs typeface="Calibri" pitchFamily="34" charset="0"/>
              </a:rPr>
              <a:t>hydrophobic</a:t>
            </a:r>
            <a:r>
              <a:rPr lang="en-US" sz="2000" dirty="0">
                <a:latin typeface="Calibri" pitchFamily="34" charset="0"/>
                <a:cs typeface="Calibri" pitchFamily="34" charset="0"/>
              </a:rPr>
              <a:t> - "</a:t>
            </a:r>
            <a:r>
              <a:rPr lang="en-US" sz="2000" b="1" dirty="0">
                <a:latin typeface="Calibri" pitchFamily="34" charset="0"/>
                <a:cs typeface="Calibri" pitchFamily="34" charset="0"/>
              </a:rPr>
              <a:t>tails</a:t>
            </a:r>
            <a:r>
              <a:rPr lang="en-US" sz="2000" dirty="0" smtClean="0">
                <a:latin typeface="Calibri" pitchFamily="34" charset="0"/>
                <a:cs typeface="Calibri" pitchFamily="34" charset="0"/>
              </a:rPr>
              <a:t>"</a:t>
            </a:r>
            <a:r>
              <a:rPr lang="sr-Cyrl-RS" sz="2000" dirty="0" smtClean="0">
                <a:latin typeface="Calibri" pitchFamily="34" charset="0"/>
                <a:cs typeface="Calibri" pitchFamily="34" charset="0"/>
              </a:rPr>
              <a:t>;</a:t>
            </a:r>
          </a:p>
          <a:p>
            <a:endParaRPr lang="sr-Cyrl-RS" sz="1200" dirty="0" smtClean="0">
              <a:latin typeface="Calibri" pitchFamily="34" charset="0"/>
              <a:cs typeface="Calibri" pitchFamily="34" charset="0"/>
            </a:endParaRPr>
          </a:p>
          <a:p>
            <a:r>
              <a:rPr lang="en-US" sz="2000" dirty="0">
                <a:latin typeface="Calibri" pitchFamily="34" charset="0"/>
                <a:cs typeface="Calibri" pitchFamily="34" charset="0"/>
              </a:rPr>
              <a:t>Proteins are embedded in the lipid bilayer, where some are embedded in the lipid bilayer - </a:t>
            </a:r>
            <a:r>
              <a:rPr lang="en-US" sz="2000" b="1" dirty="0" smtClean="0">
                <a:latin typeface="Calibri" pitchFamily="34" charset="0"/>
                <a:cs typeface="Calibri" pitchFamily="34" charset="0"/>
              </a:rPr>
              <a:t>integral proteins</a:t>
            </a:r>
            <a:r>
              <a:rPr lang="en-US" sz="2000" dirty="0" smtClean="0">
                <a:latin typeface="Calibri" pitchFamily="34" charset="0"/>
                <a:cs typeface="Calibri" pitchFamily="34" charset="0"/>
              </a:rPr>
              <a:t>, </a:t>
            </a:r>
            <a:r>
              <a:rPr lang="en-US" sz="2000" dirty="0">
                <a:latin typeface="Calibri" pitchFamily="34" charset="0"/>
                <a:cs typeface="Calibri" pitchFamily="34" charset="0"/>
              </a:rPr>
              <a:t>and others are attached to the inner or outer side of the membrane - </a:t>
            </a:r>
            <a:r>
              <a:rPr lang="en-US" sz="2000" b="1" dirty="0">
                <a:latin typeface="Calibri" pitchFamily="34" charset="0"/>
                <a:cs typeface="Calibri" pitchFamily="34" charset="0"/>
              </a:rPr>
              <a:t>peripheral proteins</a:t>
            </a:r>
            <a:r>
              <a:rPr lang="sr-Cyrl-RS" sz="2000" dirty="0" smtClean="0">
                <a:latin typeface="Calibri" pitchFamily="34" charset="0"/>
                <a:cs typeface="Calibri" pitchFamily="34" charset="0"/>
              </a:rPr>
              <a:t>;</a:t>
            </a:r>
          </a:p>
          <a:p>
            <a:endParaRPr lang="sr-Cyrl-RS" sz="1200" dirty="0" smtClean="0">
              <a:latin typeface="Calibri" pitchFamily="34" charset="0"/>
              <a:cs typeface="Calibri" pitchFamily="34" charset="0"/>
            </a:endParaRPr>
          </a:p>
          <a:p>
            <a:r>
              <a:rPr lang="en-US" sz="2000" dirty="0">
                <a:latin typeface="Calibri" pitchFamily="34" charset="0"/>
                <a:cs typeface="Calibri" pitchFamily="34" charset="0"/>
              </a:rPr>
              <a:t>Integral proteins mainly form channels or carriers, and peripheral proteins mainly act as enzymes</a:t>
            </a:r>
            <a:r>
              <a:rPr lang="sr-Cyrl-RS" sz="2000" dirty="0" smtClean="0">
                <a:latin typeface="Calibri" pitchFamily="34" charset="0"/>
                <a:cs typeface="Calibri" pitchFamily="34" charset="0"/>
              </a:rPr>
              <a:t>;</a:t>
            </a:r>
          </a:p>
          <a:p>
            <a:endParaRPr lang="sr-Cyrl-RS" sz="1200" dirty="0" smtClean="0">
              <a:latin typeface="Calibri" pitchFamily="34" charset="0"/>
              <a:cs typeface="Calibri" pitchFamily="34" charset="0"/>
            </a:endParaRPr>
          </a:p>
          <a:p>
            <a:r>
              <a:rPr lang="en-US" sz="2000" dirty="0">
                <a:latin typeface="Calibri" pitchFamily="34" charset="0"/>
                <a:cs typeface="Calibri" pitchFamily="34" charset="0"/>
              </a:rPr>
              <a:t>Membrane carbohydrates are always attached to proteins and lipids - </a:t>
            </a:r>
            <a:r>
              <a:rPr lang="en-US" sz="2000" b="1" dirty="0">
                <a:latin typeface="Calibri" pitchFamily="34" charset="0"/>
                <a:cs typeface="Calibri" pitchFamily="34" charset="0"/>
              </a:rPr>
              <a:t>glycoproteins</a:t>
            </a:r>
            <a:r>
              <a:rPr lang="en-US" sz="2000" dirty="0">
                <a:latin typeface="Calibri" pitchFamily="34" charset="0"/>
                <a:cs typeface="Calibri" pitchFamily="34" charset="0"/>
              </a:rPr>
              <a:t> and </a:t>
            </a:r>
            <a:r>
              <a:rPr lang="en-US" sz="2000" b="1" dirty="0">
                <a:latin typeface="Calibri" pitchFamily="34" charset="0"/>
                <a:cs typeface="Calibri" pitchFamily="34" charset="0"/>
              </a:rPr>
              <a:t>glycolipids</a:t>
            </a:r>
            <a:r>
              <a:rPr lang="sr-Cyrl-RS" sz="2000" dirty="0" smtClean="0">
                <a:latin typeface="Calibri" pitchFamily="34" charset="0"/>
                <a:cs typeface="Calibri" pitchFamily="34" charset="0"/>
              </a:rPr>
              <a:t>.</a:t>
            </a:r>
            <a:endParaRPr lang="en-US" sz="2000" dirty="0">
              <a:latin typeface="Calibri" pitchFamily="34" charset="0"/>
              <a:cs typeface="Calibri" pitchFamily="34" charset="0"/>
            </a:endParaRPr>
          </a:p>
        </p:txBody>
      </p:sp>
      <p:sp>
        <p:nvSpPr>
          <p:cNvPr id="4"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Cell membrane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a:solidFill>
                  <a:srgbClr val="FF0000"/>
                </a:solidFill>
                <a:latin typeface="Calibri" pitchFamily="34" charset="0"/>
                <a:cs typeface="Calibri" pitchFamily="34" charset="0"/>
              </a:rPr>
              <a:t>Threshold</a:t>
            </a:r>
            <a:r>
              <a:rPr lang="sr-Cyrl-RS" sz="2000" dirty="0" smtClean="0">
                <a:latin typeface="Calibri" pitchFamily="34" charset="0"/>
                <a:cs typeface="Calibri" pitchFamily="34" charset="0"/>
              </a:rPr>
              <a:t> – </a:t>
            </a:r>
            <a:r>
              <a:rPr lang="en-US" sz="2000" dirty="0">
                <a:latin typeface="Calibri" pitchFamily="34" charset="0"/>
                <a:cs typeface="Calibri" pitchFamily="34" charset="0"/>
              </a:rPr>
              <a:t>the value of the membrane potential when an action potential inevitably arises</a:t>
            </a:r>
            <a:r>
              <a:rPr lang="sr-Cyrl-RS" sz="2000" dirty="0" smtClean="0">
                <a:latin typeface="Calibri" pitchFamily="34" charset="0"/>
                <a:cs typeface="Calibri" pitchFamily="34" charset="0"/>
              </a:rPr>
              <a:t>;</a:t>
            </a:r>
          </a:p>
          <a:p>
            <a:endParaRPr lang="en-US" sz="1000" dirty="0" smtClean="0">
              <a:latin typeface="Calibri" pitchFamily="34" charset="0"/>
              <a:cs typeface="Calibri" pitchFamily="34" charset="0"/>
            </a:endParaRPr>
          </a:p>
          <a:p>
            <a:r>
              <a:rPr lang="en-US" sz="2000" dirty="0">
                <a:latin typeface="Calibri" pitchFamily="34" charset="0"/>
                <a:cs typeface="Calibri" pitchFamily="34" charset="0"/>
              </a:rPr>
              <a:t>In response to a stimulus that causes depolarization, some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voltage-dependent channels open - if the stimulus is strong enough, enough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channels open, enough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enters (inward current) to reach the threshold and an action potential is generated</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If the stimulus that acted is not strong enough, not enough Na</a:t>
            </a:r>
            <a:r>
              <a:rPr lang="en-US" sz="2000"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enters to change the value of the membrane potential to the threshold value and the formation of an action potential is </a:t>
            </a:r>
            <a:r>
              <a:rPr lang="en-US" sz="2000" dirty="0" smtClean="0">
                <a:latin typeface="Calibri" pitchFamily="34" charset="0"/>
                <a:cs typeface="Calibri" pitchFamily="34" charset="0"/>
              </a:rPr>
              <a:t>absent</a:t>
            </a:r>
            <a:r>
              <a:rPr lang="sr-Cyrl-RS" sz="2000" dirty="0" smtClean="0">
                <a:latin typeface="Calibri" pitchFamily="34" charset="0"/>
                <a:cs typeface="Calibri" pitchFamily="34" charset="0"/>
              </a:rPr>
              <a:t>.</a:t>
            </a: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 name="Picture 2"/>
          <p:cNvPicPr>
            <a:picLocks noChangeAspect="1"/>
          </p:cNvPicPr>
          <p:nvPr/>
        </p:nvPicPr>
        <p:blipFill>
          <a:blip r:embed="rId2"/>
          <a:stretch>
            <a:fillRect/>
          </a:stretch>
        </p:blipFill>
        <p:spPr>
          <a:xfrm>
            <a:off x="2567813" y="4077072"/>
            <a:ext cx="4008374" cy="2664296"/>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 </a:t>
            </a:r>
            <a:r>
              <a:rPr lang="en-US" sz="2000" b="1" u="sng" dirty="0" smtClean="0">
                <a:solidFill>
                  <a:srgbClr val="FF0000"/>
                </a:solidFill>
                <a:latin typeface="Calibri" pitchFamily="34" charset="0"/>
                <a:cs typeface="Calibri" pitchFamily="34" charset="0"/>
              </a:rPr>
              <a:t>DEPOLARIZATION</a:t>
            </a:r>
          </a:p>
          <a:p>
            <a:pPr algn="just"/>
            <a:r>
              <a:rPr lang="en-US" sz="2000" dirty="0">
                <a:latin typeface="Calibri" pitchFamily="34" charset="0"/>
                <a:cs typeface="Calibri" pitchFamily="34" charset="0"/>
              </a:rPr>
              <a:t>If the </a:t>
            </a:r>
            <a:r>
              <a:rPr lang="en-US" sz="2000" b="1" u="sng" dirty="0">
                <a:latin typeface="Calibri" pitchFamily="34" charset="0"/>
                <a:cs typeface="Calibri" pitchFamily="34" charset="0"/>
              </a:rPr>
              <a:t>threshold</a:t>
            </a:r>
            <a:r>
              <a:rPr lang="en-US" sz="2000" dirty="0">
                <a:latin typeface="Calibri" pitchFamily="34" charset="0"/>
                <a:cs typeface="Calibri" pitchFamily="34" charset="0"/>
              </a:rPr>
              <a:t> value is reached - a decrease in the negativity of the resting membrane potential from -90 mV to a value from -70 to -50 mV - a sudden conformational change of </a:t>
            </a:r>
            <a:r>
              <a:rPr lang="en-US" sz="2000" b="1" u="sng" dirty="0">
                <a:solidFill>
                  <a:srgbClr val="FF0000"/>
                </a:solidFill>
                <a:latin typeface="Calibri" pitchFamily="34" charset="0"/>
                <a:cs typeface="Calibri" pitchFamily="34" charset="0"/>
              </a:rPr>
              <a:t>the activation gates of Na</a:t>
            </a:r>
            <a:r>
              <a:rPr lang="en-US" sz="2000" b="1" u="sng" baseline="30000" dirty="0">
                <a:solidFill>
                  <a:srgbClr val="FF0000"/>
                </a:solidFill>
                <a:latin typeface="Calibri" pitchFamily="34" charset="0"/>
                <a:cs typeface="Calibri" pitchFamily="34" charset="0"/>
              </a:rPr>
              <a:t>+</a:t>
            </a:r>
            <a:r>
              <a:rPr lang="en-US" sz="2000" b="1" u="sng" dirty="0">
                <a:solidFill>
                  <a:srgbClr val="FF0000"/>
                </a:solidFill>
                <a:latin typeface="Calibri" pitchFamily="34" charset="0"/>
                <a:cs typeface="Calibri" pitchFamily="34" charset="0"/>
              </a:rPr>
              <a:t> voltage-dependent channels</a:t>
            </a:r>
            <a:r>
              <a:rPr lang="en-US" sz="2000" dirty="0">
                <a:latin typeface="Calibri" pitchFamily="34" charset="0"/>
                <a:cs typeface="Calibri" pitchFamily="34" charset="0"/>
              </a:rPr>
              <a:t> occurs and they </a:t>
            </a:r>
            <a:r>
              <a:rPr lang="en-US" sz="2000" b="1" u="sng" dirty="0">
                <a:solidFill>
                  <a:srgbClr val="FF0000"/>
                </a:solidFill>
                <a:latin typeface="Calibri" pitchFamily="34" charset="0"/>
                <a:cs typeface="Calibri" pitchFamily="34" charset="0"/>
              </a:rPr>
              <a:t>suddenly open </a:t>
            </a:r>
            <a:r>
              <a:rPr lang="en-US" sz="2000" dirty="0">
                <a:latin typeface="Calibri" pitchFamily="34" charset="0"/>
                <a:cs typeface="Calibri" pitchFamily="34" charset="0"/>
              </a:rPr>
              <a:t>- an </a:t>
            </a:r>
            <a:r>
              <a:rPr lang="en-US" sz="2000" b="1" u="sng" dirty="0">
                <a:solidFill>
                  <a:srgbClr val="FF0000"/>
                </a:solidFill>
                <a:latin typeface="Calibri" pitchFamily="34" charset="0"/>
                <a:cs typeface="Calibri" pitchFamily="34" charset="0"/>
              </a:rPr>
              <a:t>activated state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dirty="0">
                <a:latin typeface="Calibri" pitchFamily="34" charset="0"/>
                <a:cs typeface="Calibri" pitchFamily="34" charset="0"/>
              </a:rPr>
              <a:t>The permeability of the membrane for </a:t>
            </a:r>
            <a:r>
              <a:rPr lang="en-US" sz="2000" b="1" dirty="0">
                <a:solidFill>
                  <a:srgbClr val="FF0000"/>
                </a:solidFill>
                <a:latin typeface="Calibri" pitchFamily="34" charset="0"/>
                <a:cs typeface="Calibri" pitchFamily="34" charset="0"/>
              </a:rPr>
              <a:t>Na</a:t>
            </a:r>
            <a:r>
              <a:rPr lang="en-US" sz="2000" b="1" baseline="30000" dirty="0">
                <a:solidFill>
                  <a:srgbClr val="FF0000"/>
                </a:solidFill>
                <a:latin typeface="Calibri" pitchFamily="34" charset="0"/>
                <a:cs typeface="Calibri" pitchFamily="34" charset="0"/>
              </a:rPr>
              <a:t>+</a:t>
            </a:r>
            <a:r>
              <a:rPr lang="en-US" sz="2000" b="1" dirty="0">
                <a:latin typeface="Calibri" pitchFamily="34" charset="0"/>
                <a:cs typeface="Calibri" pitchFamily="34" charset="0"/>
              </a:rPr>
              <a:t> increases from 500 to 5,000 times</a:t>
            </a:r>
            <a:r>
              <a:rPr lang="sr-Cyrl-RS" sz="2000" dirty="0" smtClean="0">
                <a:latin typeface="Calibri" pitchFamily="34" charset="0"/>
                <a:cs typeface="Calibri" pitchFamily="34" charset="0"/>
              </a:rPr>
              <a:t>. </a:t>
            </a:r>
          </a:p>
        </p:txBody>
      </p:sp>
      <p:sp>
        <p:nvSpPr>
          <p:cNvPr id="7"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9" name="Picture 8"/>
          <p:cNvPicPr>
            <a:picLocks noChangeAspect="1"/>
          </p:cNvPicPr>
          <p:nvPr/>
        </p:nvPicPr>
        <p:blipFill>
          <a:blip r:embed="rId2"/>
          <a:stretch>
            <a:fillRect/>
          </a:stretch>
        </p:blipFill>
        <p:spPr>
          <a:xfrm>
            <a:off x="179512" y="3645024"/>
            <a:ext cx="5633721" cy="2973352"/>
          </a:xfrm>
          <a:prstGeom prst="rect">
            <a:avLst/>
          </a:prstGeom>
        </p:spPr>
      </p:pic>
      <p:pic>
        <p:nvPicPr>
          <p:cNvPr id="10" name="Picture 2" descr="Depolarization, hyperpolarization &amp; neuron action potentials (article) |  Khan Academ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3066" y="3988991"/>
            <a:ext cx="3292814" cy="24643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 DEPOLARIZATION</a:t>
            </a:r>
          </a:p>
          <a:p>
            <a:r>
              <a:rPr lang="en-US" sz="2000" b="1" u="sng" dirty="0">
                <a:latin typeface="Calibri" pitchFamily="34" charset="0"/>
                <a:cs typeface="Calibri" pitchFamily="34" charset="0"/>
              </a:rPr>
              <a:t>Na+</a:t>
            </a:r>
            <a:r>
              <a:rPr lang="en-US" sz="2000" dirty="0">
                <a:latin typeface="Calibri" pitchFamily="34" charset="0"/>
                <a:cs typeface="Calibri" pitchFamily="34" charset="0"/>
              </a:rPr>
              <a:t> suddenly enters the cell, moving according to its concentration gradient</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value of the membrane potential approaches the value of the equilibrium potential for Na</a:t>
            </a:r>
            <a:r>
              <a:rPr lang="en-US" sz="2000" baseline="30000" dirty="0" smtClean="0">
                <a:latin typeface="Calibri" pitchFamily="34" charset="0"/>
                <a:cs typeface="Calibri" pitchFamily="34" charset="0"/>
              </a:rPr>
              <a:t>+</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u="sng" dirty="0">
                <a:latin typeface="Calibri" pitchFamily="34" charset="0"/>
                <a:cs typeface="Calibri" pitchFamily="34" charset="0"/>
              </a:rPr>
              <a:t>The depolarization phase of the action potential occurs due to the entry of Na</a:t>
            </a:r>
            <a:r>
              <a:rPr lang="en-US" sz="2000" b="1" u="sng" baseline="30000" dirty="0">
                <a:latin typeface="Calibri" pitchFamily="34" charset="0"/>
                <a:cs typeface="Calibri" pitchFamily="34" charset="0"/>
              </a:rPr>
              <a:t>+</a:t>
            </a:r>
            <a:r>
              <a:rPr lang="en-US" sz="2000" b="1" u="sng" dirty="0">
                <a:latin typeface="Calibri" pitchFamily="34" charset="0"/>
                <a:cs typeface="Calibri" pitchFamily="34" charset="0"/>
              </a:rPr>
              <a:t> into the cell</a:t>
            </a:r>
            <a:r>
              <a:rPr lang="sr-Cyrl-RS" sz="2000" dirty="0" smtClean="0">
                <a:latin typeface="Calibri" pitchFamily="34" charset="0"/>
                <a:cs typeface="Calibri" pitchFamily="34" charset="0"/>
              </a:rPr>
              <a:t>.</a:t>
            </a:r>
          </a:p>
        </p:txBody>
      </p:sp>
      <p:sp>
        <p:nvSpPr>
          <p:cNvPr id="7"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9" name="Picture 8"/>
          <p:cNvPicPr>
            <a:picLocks noChangeAspect="1"/>
          </p:cNvPicPr>
          <p:nvPr/>
        </p:nvPicPr>
        <p:blipFill>
          <a:blip r:embed="rId2"/>
          <a:stretch>
            <a:fillRect/>
          </a:stretch>
        </p:blipFill>
        <p:spPr>
          <a:xfrm>
            <a:off x="179512" y="3645024"/>
            <a:ext cx="5633721" cy="2973352"/>
          </a:xfrm>
          <a:prstGeom prst="rect">
            <a:avLst/>
          </a:prstGeom>
        </p:spPr>
      </p:pic>
      <p:pic>
        <p:nvPicPr>
          <p:cNvPr id="10" name="Picture 2" descr="Depolarization, hyperpolarization &amp; neuron action potentials (article) |  Khan Academ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3066" y="3988991"/>
            <a:ext cx="3292814" cy="24643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 </a:t>
            </a:r>
            <a:r>
              <a:rPr lang="en-US" sz="2000" b="1" u="sng" dirty="0" smtClean="0">
                <a:solidFill>
                  <a:srgbClr val="FF0000"/>
                </a:solidFill>
                <a:latin typeface="Calibri" pitchFamily="34" charset="0"/>
                <a:cs typeface="Calibri" pitchFamily="34" charset="0"/>
              </a:rPr>
              <a:t>OVERSHOT</a:t>
            </a:r>
          </a:p>
          <a:p>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The </a:t>
            </a:r>
            <a:r>
              <a:rPr lang="en-US" sz="2000" b="1" u="sng" dirty="0" smtClean="0">
                <a:solidFill>
                  <a:srgbClr val="FF0000"/>
                </a:solidFill>
                <a:latin typeface="Calibri" pitchFamily="34" charset="0"/>
                <a:cs typeface="Calibri" pitchFamily="34" charset="0"/>
              </a:rPr>
              <a:t>overshot</a:t>
            </a:r>
            <a:r>
              <a:rPr lang="en-US" sz="2000" dirty="0" smtClean="0">
                <a:latin typeface="Calibri" pitchFamily="34" charset="0"/>
                <a:cs typeface="Calibri" pitchFamily="34" charset="0"/>
              </a:rPr>
              <a:t> </a:t>
            </a:r>
            <a:r>
              <a:rPr lang="en-US" sz="2000" dirty="0">
                <a:latin typeface="Calibri" pitchFamily="34" charset="0"/>
                <a:cs typeface="Calibri" pitchFamily="34" charset="0"/>
              </a:rPr>
              <a:t>represents the fast phase of the action potential when the membrane potential is positive</a:t>
            </a:r>
            <a:r>
              <a:rPr lang="sr-Cyrl-RS" sz="2000" dirty="0" smtClean="0">
                <a:latin typeface="Calibri" pitchFamily="34" charset="0"/>
                <a:cs typeface="Calibri" pitchFamily="34" charset="0"/>
              </a:rPr>
              <a:t>;</a:t>
            </a:r>
          </a:p>
        </p:txBody>
      </p:sp>
      <p:sp>
        <p:nvSpPr>
          <p:cNvPr id="8"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10" name="Picture 9"/>
          <p:cNvPicPr>
            <a:picLocks noChangeAspect="1"/>
          </p:cNvPicPr>
          <p:nvPr/>
        </p:nvPicPr>
        <p:blipFill>
          <a:blip r:embed="rId2"/>
          <a:stretch>
            <a:fillRect/>
          </a:stretch>
        </p:blipFill>
        <p:spPr>
          <a:xfrm>
            <a:off x="179512" y="3645024"/>
            <a:ext cx="5633721" cy="2973352"/>
          </a:xfrm>
          <a:prstGeom prst="rect">
            <a:avLst/>
          </a:prstGeom>
        </p:spPr>
      </p:pic>
      <p:pic>
        <p:nvPicPr>
          <p:cNvPr id="11" name="Picture 2" descr="Depolarization, hyperpolarization &amp; neuron action potentials (article) |  Khan Academ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3066" y="3988991"/>
            <a:ext cx="3292814" cy="24643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a:t>
            </a:r>
            <a:r>
              <a:rPr lang="en-US" sz="2000" b="1" u="sng" dirty="0" smtClean="0">
                <a:solidFill>
                  <a:srgbClr val="FF0000"/>
                </a:solidFill>
                <a:latin typeface="Calibri" pitchFamily="34" charset="0"/>
                <a:cs typeface="Calibri" pitchFamily="34" charset="0"/>
              </a:rPr>
              <a:t>– REPOLARIZATION</a:t>
            </a:r>
          </a:p>
          <a:p>
            <a:pPr algn="just"/>
            <a:endParaRPr lang="en-US" sz="2000" b="1" dirty="0" smtClean="0">
              <a:latin typeface="Calibri" pitchFamily="34" charset="0"/>
              <a:cs typeface="Calibri" pitchFamily="34" charset="0"/>
            </a:endParaRPr>
          </a:p>
          <a:p>
            <a:pPr algn="just"/>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voltage increase </a:t>
            </a:r>
            <a:r>
              <a:rPr lang="en-US" sz="2000" dirty="0">
                <a:latin typeface="Calibri" pitchFamily="34" charset="0"/>
                <a:cs typeface="Calibri" pitchFamily="34" charset="0"/>
              </a:rPr>
              <a:t>that causes the </a:t>
            </a:r>
            <a:r>
              <a:rPr lang="en-US" sz="2000" b="1" u="sng" dirty="0">
                <a:latin typeface="Calibri" pitchFamily="34" charset="0"/>
                <a:cs typeface="Calibri" pitchFamily="34" charset="0"/>
              </a:rPr>
              <a:t>activation gate to open </a:t>
            </a:r>
            <a:r>
              <a:rPr lang="en-US" sz="2000" dirty="0">
                <a:latin typeface="Calibri" pitchFamily="34" charset="0"/>
                <a:cs typeface="Calibri" pitchFamily="34" charset="0"/>
              </a:rPr>
              <a:t>also causes the </a:t>
            </a:r>
            <a:r>
              <a:rPr lang="en-US" sz="2000" b="1" u="sng" dirty="0">
                <a:solidFill>
                  <a:srgbClr val="FF0000"/>
                </a:solidFill>
                <a:latin typeface="Calibri" pitchFamily="34" charset="0"/>
                <a:cs typeface="Calibri" pitchFamily="34" charset="0"/>
              </a:rPr>
              <a:t>inactivation gate to close </a:t>
            </a:r>
            <a:r>
              <a:rPr lang="en-US" sz="2000" dirty="0">
                <a:latin typeface="Calibri" pitchFamily="34" charset="0"/>
                <a:cs typeface="Calibri" pitchFamily="34" charset="0"/>
              </a:rPr>
              <a:t>a few </a:t>
            </a:r>
            <a:r>
              <a:rPr lang="en-US" sz="2000" b="1" dirty="0">
                <a:latin typeface="Calibri" pitchFamily="34" charset="0"/>
                <a:cs typeface="Calibri" pitchFamily="34" charset="0"/>
              </a:rPr>
              <a:t>10,000ths of a second </a:t>
            </a:r>
            <a:r>
              <a:rPr lang="en-US" sz="2000" b="1" u="sng" dirty="0" smtClean="0">
                <a:solidFill>
                  <a:srgbClr val="FF0000"/>
                </a:solidFill>
                <a:latin typeface="Calibri" pitchFamily="34" charset="0"/>
                <a:cs typeface="Calibri" pitchFamily="34" charset="0"/>
              </a:rPr>
              <a:t>later</a:t>
            </a:r>
            <a:r>
              <a:rPr lang="en-US" sz="2000" dirty="0" smtClean="0">
                <a:latin typeface="Calibri" pitchFamily="34" charset="0"/>
                <a:cs typeface="Calibri" pitchFamily="34" charset="0"/>
              </a:rPr>
              <a:t>;</a:t>
            </a:r>
          </a:p>
          <a:p>
            <a:pPr algn="just"/>
            <a:endParaRPr lang="sr-Cyrl-RS" sz="2000" dirty="0" smtClean="0">
              <a:latin typeface="Calibri" pitchFamily="34" charset="0"/>
              <a:cs typeface="Calibri" pitchFamily="34" charset="0"/>
            </a:endParaRPr>
          </a:p>
          <a:p>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inactivation gate </a:t>
            </a:r>
            <a:r>
              <a:rPr lang="en-US" sz="2000" b="1" u="sng" dirty="0">
                <a:solidFill>
                  <a:srgbClr val="FF0000"/>
                </a:solidFill>
                <a:latin typeface="Calibri" pitchFamily="34" charset="0"/>
                <a:cs typeface="Calibri" pitchFamily="34" charset="0"/>
              </a:rPr>
              <a:t>will not open </a:t>
            </a:r>
            <a:r>
              <a:rPr lang="en-US" sz="2000" dirty="0">
                <a:latin typeface="Calibri" pitchFamily="34" charset="0"/>
                <a:cs typeface="Calibri" pitchFamily="34" charset="0"/>
              </a:rPr>
              <a:t>until the membrane potential </a:t>
            </a:r>
            <a:r>
              <a:rPr lang="en-US" sz="2000" b="1" dirty="0">
                <a:latin typeface="Calibri" pitchFamily="34" charset="0"/>
                <a:cs typeface="Calibri" pitchFamily="34" charset="0"/>
              </a:rPr>
              <a:t>returns to values approximating the resting membrane </a:t>
            </a:r>
            <a:r>
              <a:rPr lang="en-US" sz="2000" b="1" dirty="0" smtClean="0">
                <a:latin typeface="Calibri" pitchFamily="34" charset="0"/>
                <a:cs typeface="Calibri" pitchFamily="34" charset="0"/>
              </a:rPr>
              <a:t>potential.</a:t>
            </a:r>
            <a:endParaRPr lang="sr-Cyrl-RS" sz="2000" b="1" dirty="0" smtClean="0">
              <a:latin typeface="Calibri" pitchFamily="34" charset="0"/>
              <a:cs typeface="Calibri" pitchFamily="34" charset="0"/>
            </a:endParaRPr>
          </a:p>
        </p:txBody>
      </p:sp>
      <p:sp>
        <p:nvSpPr>
          <p:cNvPr id="7"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10" name="Picture 2" descr="Depolarization, hyperpolarization &amp; neuron action potentials (article) |  Khan Acade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3066" y="3988991"/>
            <a:ext cx="3292814" cy="24643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385228" y="3929857"/>
            <a:ext cx="5042123" cy="2187769"/>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 REPOLARIZATION</a:t>
            </a:r>
          </a:p>
          <a:p>
            <a:r>
              <a:rPr lang="en-US" sz="2000" dirty="0">
                <a:latin typeface="Calibri" pitchFamily="34" charset="0"/>
                <a:cs typeface="Calibri" pitchFamily="34" charset="0"/>
              </a:rPr>
              <a:t>During the </a:t>
            </a:r>
            <a:r>
              <a:rPr lang="en-US" sz="2000" b="1" dirty="0">
                <a:latin typeface="Calibri" pitchFamily="34" charset="0"/>
                <a:cs typeface="Calibri" pitchFamily="34" charset="0"/>
              </a:rPr>
              <a:t>resting state</a:t>
            </a:r>
            <a:r>
              <a:rPr lang="en-US" sz="2000" dirty="0">
                <a:latin typeface="Calibri" pitchFamily="34" charset="0"/>
                <a:cs typeface="Calibri" pitchFamily="34" charset="0"/>
              </a:rPr>
              <a:t>, the </a:t>
            </a:r>
            <a:r>
              <a:rPr lang="en-US" sz="2000" b="1" u="sng" dirty="0">
                <a:solidFill>
                  <a:srgbClr val="FF0000"/>
                </a:solidFill>
                <a:latin typeface="Calibri" pitchFamily="34" charset="0"/>
                <a:cs typeface="Calibri" pitchFamily="34" charset="0"/>
              </a:rPr>
              <a:t>potassium channel gate </a:t>
            </a:r>
            <a:r>
              <a:rPr lang="en-US" sz="2000" dirty="0">
                <a:latin typeface="Calibri" pitchFamily="34" charset="0"/>
                <a:cs typeface="Calibri" pitchFamily="34" charset="0"/>
              </a:rPr>
              <a:t>is </a:t>
            </a:r>
            <a:r>
              <a:rPr lang="en-US" sz="2000" b="1" u="sng" dirty="0">
                <a:latin typeface="Calibri" pitchFamily="34" charset="0"/>
                <a:cs typeface="Calibri" pitchFamily="34" charset="0"/>
              </a:rPr>
              <a:t>closed</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b="1" dirty="0">
                <a:latin typeface="Calibri" pitchFamily="34" charset="0"/>
                <a:cs typeface="Calibri" pitchFamily="34" charset="0"/>
              </a:rPr>
              <a:t>A change in the membrane potential </a:t>
            </a:r>
            <a:r>
              <a:rPr lang="en-US" sz="2000" dirty="0">
                <a:latin typeface="Calibri" pitchFamily="34" charset="0"/>
                <a:cs typeface="Calibri" pitchFamily="34" charset="0"/>
              </a:rPr>
              <a:t>causes a conformational change in the </a:t>
            </a:r>
            <a:r>
              <a:rPr lang="en-US" sz="2000" b="1" dirty="0">
                <a:latin typeface="Calibri" pitchFamily="34" charset="0"/>
                <a:cs typeface="Calibri" pitchFamily="34" charset="0"/>
              </a:rPr>
              <a:t>gate of the potassium channel</a:t>
            </a:r>
            <a:r>
              <a:rPr lang="en-US" sz="2000" dirty="0">
                <a:latin typeface="Calibri" pitchFamily="34" charset="0"/>
                <a:cs typeface="Calibri" pitchFamily="34" charset="0"/>
              </a:rPr>
              <a:t> and begins to </a:t>
            </a:r>
            <a:r>
              <a:rPr lang="en-US" sz="2000" b="1" dirty="0">
                <a:latin typeface="Calibri" pitchFamily="34" charset="0"/>
                <a:cs typeface="Calibri" pitchFamily="34" charset="0"/>
              </a:rPr>
              <a:t>open</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This conformational change is </a:t>
            </a:r>
            <a:r>
              <a:rPr lang="en-US" sz="2000" b="1" dirty="0">
                <a:latin typeface="Calibri" pitchFamily="34" charset="0"/>
                <a:cs typeface="Calibri" pitchFamily="34" charset="0"/>
              </a:rPr>
              <a:t>significantly slower </a:t>
            </a:r>
            <a:r>
              <a:rPr lang="en-US" sz="2000" dirty="0">
                <a:latin typeface="Calibri" pitchFamily="34" charset="0"/>
                <a:cs typeface="Calibri" pitchFamily="34" charset="0"/>
              </a:rPr>
              <a:t>than the conformational change that causes changes in the position of the sodium channel gates</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p:txBody>
      </p:sp>
      <p:sp>
        <p:nvSpPr>
          <p:cNvPr id="8"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2770" name="Picture 2" descr="Depolarization, hyperpolarization &amp; neuron action potentials (article) |  Khan Acade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3066" y="3988991"/>
            <a:ext cx="3292814" cy="24643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202035" y="3982864"/>
            <a:ext cx="5227612" cy="2268252"/>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 REPOLARIZATION</a:t>
            </a:r>
          </a:p>
          <a:p>
            <a:r>
              <a:rPr lang="en-US" sz="2000" dirty="0" smtClean="0">
                <a:latin typeface="Calibri" pitchFamily="34" charset="0"/>
                <a:cs typeface="Calibri" pitchFamily="34" charset="0"/>
              </a:rPr>
              <a:t>Due </a:t>
            </a:r>
            <a:r>
              <a:rPr lang="en-US" sz="2000" dirty="0">
                <a:latin typeface="Calibri" pitchFamily="34" charset="0"/>
                <a:cs typeface="Calibri" pitchFamily="34" charset="0"/>
              </a:rPr>
              <a:t>to the </a:t>
            </a:r>
            <a:r>
              <a:rPr lang="en-US" sz="2000" b="1" dirty="0">
                <a:latin typeface="Calibri" pitchFamily="34" charset="0"/>
                <a:cs typeface="Calibri" pitchFamily="34" charset="0"/>
              </a:rPr>
              <a:t>slower</a:t>
            </a:r>
            <a:r>
              <a:rPr lang="en-US" sz="2000" dirty="0">
                <a:latin typeface="Calibri" pitchFamily="34" charset="0"/>
                <a:cs typeface="Calibri" pitchFamily="34" charset="0"/>
              </a:rPr>
              <a:t> opening of </a:t>
            </a:r>
            <a:r>
              <a:rPr lang="en-US" sz="2000" b="1" dirty="0">
                <a:latin typeface="Calibri" pitchFamily="34" charset="0"/>
                <a:cs typeface="Calibri" pitchFamily="34" charset="0"/>
              </a:rPr>
              <a:t>potassium channels</a:t>
            </a:r>
            <a:r>
              <a:rPr lang="en-US" sz="2000" dirty="0">
                <a:latin typeface="Calibri" pitchFamily="34" charset="0"/>
                <a:cs typeface="Calibri" pitchFamily="34" charset="0"/>
              </a:rPr>
              <a:t>, they </a:t>
            </a:r>
            <a:r>
              <a:rPr lang="en-US" sz="2000" b="1" dirty="0">
                <a:latin typeface="Calibri" pitchFamily="34" charset="0"/>
                <a:cs typeface="Calibri" pitchFamily="34" charset="0"/>
              </a:rPr>
              <a:t>open</a:t>
            </a:r>
            <a:r>
              <a:rPr lang="en-US" sz="2000" dirty="0">
                <a:latin typeface="Calibri" pitchFamily="34" charset="0"/>
                <a:cs typeface="Calibri" pitchFamily="34" charset="0"/>
              </a:rPr>
              <a:t> </a:t>
            </a:r>
            <a:r>
              <a:rPr lang="en-US" sz="2000" b="1" u="sng" dirty="0">
                <a:latin typeface="Calibri" pitchFamily="34" charset="0"/>
                <a:cs typeface="Calibri" pitchFamily="34" charset="0"/>
              </a:rPr>
              <a:t>at the same time </a:t>
            </a:r>
            <a:r>
              <a:rPr lang="en-US" sz="2000" dirty="0">
                <a:latin typeface="Calibri" pitchFamily="34" charset="0"/>
                <a:cs typeface="Calibri" pitchFamily="34" charset="0"/>
              </a:rPr>
              <a:t>that </a:t>
            </a:r>
            <a:r>
              <a:rPr lang="en-US" sz="2000" b="1" dirty="0">
                <a:latin typeface="Calibri" pitchFamily="34" charset="0"/>
                <a:cs typeface="Calibri" pitchFamily="34" charset="0"/>
              </a:rPr>
              <a:t>sodium channels </a:t>
            </a:r>
            <a:r>
              <a:rPr lang="en-US" sz="2000" dirty="0">
                <a:latin typeface="Calibri" pitchFamily="34" charset="0"/>
                <a:cs typeface="Calibri" pitchFamily="34" charset="0"/>
              </a:rPr>
              <a:t>begin to </a:t>
            </a:r>
            <a:r>
              <a:rPr lang="en-US" sz="2000" b="1" dirty="0" smtClean="0">
                <a:latin typeface="Calibri" pitchFamily="34" charset="0"/>
                <a:cs typeface="Calibri" pitchFamily="34" charset="0"/>
              </a:rPr>
              <a:t>inactivate</a:t>
            </a:r>
            <a:r>
              <a:rPr lang="en-US" sz="2000" dirty="0" smtClean="0">
                <a:latin typeface="Calibri" pitchFamily="34" charset="0"/>
                <a:cs typeface="Calibri" pitchFamily="34" charset="0"/>
              </a:rPr>
              <a:t>;</a:t>
            </a:r>
            <a:endParaRPr lang="sr-Cyrl-RS" sz="2000" b="1" dirty="0" smtClean="0">
              <a:latin typeface="Calibri" pitchFamily="34" charset="0"/>
              <a:cs typeface="Calibri" pitchFamily="34" charset="0"/>
            </a:endParaRPr>
          </a:p>
          <a:p>
            <a:endParaRPr lang="sr-Cyrl-RS" sz="500" dirty="0" smtClean="0">
              <a:latin typeface="Calibri" pitchFamily="34" charset="0"/>
              <a:cs typeface="Calibri" pitchFamily="34" charset="0"/>
            </a:endParaRPr>
          </a:p>
          <a:p>
            <a:r>
              <a:rPr lang="en-US" sz="2000" dirty="0">
                <a:latin typeface="Calibri" pitchFamily="34" charset="0"/>
                <a:cs typeface="Calibri" pitchFamily="34" charset="0"/>
              </a:rPr>
              <a:t>When the potassium channels open, due to the large concentration gradient, </a:t>
            </a:r>
            <a:r>
              <a:rPr lang="en-US" sz="2000" b="1" dirty="0">
                <a:latin typeface="Calibri" pitchFamily="34" charset="0"/>
                <a:cs typeface="Calibri" pitchFamily="34" charset="0"/>
              </a:rPr>
              <a:t>K</a:t>
            </a:r>
            <a:r>
              <a:rPr lang="en-US" sz="2000" b="1" baseline="30000" dirty="0">
                <a:latin typeface="Calibri" pitchFamily="34" charset="0"/>
                <a:cs typeface="Calibri" pitchFamily="34" charset="0"/>
              </a:rPr>
              <a:t>+</a:t>
            </a:r>
            <a:r>
              <a:rPr lang="en-US" sz="2000" dirty="0">
                <a:latin typeface="Calibri" pitchFamily="34" charset="0"/>
                <a:cs typeface="Calibri" pitchFamily="34" charset="0"/>
              </a:rPr>
              <a:t> begins to rush out of the cell</a:t>
            </a:r>
            <a:r>
              <a:rPr lang="sr-Cyrl-RS" sz="2000" dirty="0" smtClean="0">
                <a:latin typeface="Calibri" pitchFamily="34" charset="0"/>
                <a:cs typeface="Calibri" pitchFamily="34" charset="0"/>
              </a:rPr>
              <a:t>;</a:t>
            </a:r>
          </a:p>
          <a:p>
            <a:endParaRPr lang="sr-Cyrl-RS" sz="500" dirty="0" smtClean="0">
              <a:latin typeface="Calibri" pitchFamily="34" charset="0"/>
              <a:cs typeface="Calibri" pitchFamily="34" charset="0"/>
            </a:endParaRPr>
          </a:p>
          <a:p>
            <a:r>
              <a:rPr lang="en-US" sz="2000" dirty="0">
                <a:latin typeface="Calibri" pitchFamily="34" charset="0"/>
                <a:cs typeface="Calibri" pitchFamily="34" charset="0"/>
              </a:rPr>
              <a:t>A decrease in the entry of positive charge into the cell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and an increase in the exit of positive charge from the cell (K</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return the membrane potential to the values of the resting membrane potential</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p:txBody>
      </p:sp>
      <p:sp>
        <p:nvSpPr>
          <p:cNvPr id="8"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11" name="Picture 2" descr="Depolarization, hyperpolarization &amp; neuron action potentials (article) |  Khan Acade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3066" y="3988991"/>
            <a:ext cx="3292814" cy="24643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3"/>
          <a:stretch>
            <a:fillRect/>
          </a:stretch>
        </p:blipFill>
        <p:spPr>
          <a:xfrm>
            <a:off x="811420" y="3990132"/>
            <a:ext cx="4754091" cy="2062792"/>
          </a:xfrm>
          <a:prstGeom prst="rect">
            <a:avLst/>
          </a:prstGeo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pPr algn="ctr">
              <a:buNone/>
            </a:pPr>
            <a:r>
              <a:rPr lang="en-US" sz="2000" b="1" u="sng" dirty="0">
                <a:solidFill>
                  <a:srgbClr val="FF0000"/>
                </a:solidFill>
                <a:latin typeface="Calibri" pitchFamily="34" charset="0"/>
                <a:cs typeface="Calibri" pitchFamily="34" charset="0"/>
              </a:rPr>
              <a:t>Phases of the action potential - </a:t>
            </a:r>
            <a:r>
              <a:rPr lang="en-US" sz="2000" b="1" u="sng" dirty="0" smtClean="0">
                <a:solidFill>
                  <a:srgbClr val="FF0000"/>
                </a:solidFill>
                <a:latin typeface="Calibri" pitchFamily="34" charset="0"/>
                <a:cs typeface="Calibri" pitchFamily="34" charset="0"/>
              </a:rPr>
              <a:t>HYPERPOLARIZATION</a:t>
            </a:r>
            <a:endParaRPr lang="en-US" sz="2000" dirty="0" smtClean="0">
              <a:latin typeface="Calibri" pitchFamily="34" charset="0"/>
              <a:cs typeface="Calibri" pitchFamily="34" charset="0"/>
            </a:endParaRPr>
          </a:p>
          <a:p>
            <a:r>
              <a:rPr lang="en-US" sz="2000" dirty="0">
                <a:latin typeface="Calibri" pitchFamily="34" charset="0"/>
                <a:cs typeface="Calibri" pitchFamily="34" charset="0"/>
              </a:rPr>
              <a:t>The membrane remains more permeable to </a:t>
            </a:r>
            <a:r>
              <a:rPr lang="en-US" sz="2000" b="1" dirty="0">
                <a:latin typeface="Calibri" pitchFamily="34" charset="0"/>
                <a:cs typeface="Calibri" pitchFamily="34" charset="0"/>
              </a:rPr>
              <a:t>K</a:t>
            </a:r>
            <a:r>
              <a:rPr lang="en-US" sz="2000" b="1" baseline="30000" dirty="0">
                <a:latin typeface="Calibri" pitchFamily="34" charset="0"/>
                <a:cs typeface="Calibri" pitchFamily="34" charset="0"/>
              </a:rPr>
              <a:t>+</a:t>
            </a:r>
            <a:r>
              <a:rPr lang="en-US" sz="2000" dirty="0">
                <a:latin typeface="Calibri" pitchFamily="34" charset="0"/>
                <a:cs typeface="Calibri" pitchFamily="34" charset="0"/>
              </a:rPr>
              <a:t>, compared to the resting state, for a short time after the end of the repolarization process</a:t>
            </a:r>
            <a:r>
              <a:rPr lang="en-U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During this period, the membrane potential approaches the value of the equilibrium potential for </a:t>
            </a:r>
            <a:r>
              <a:rPr lang="en-US" sz="2000" b="1" dirty="0">
                <a:latin typeface="Calibri" pitchFamily="34" charset="0"/>
                <a:cs typeface="Calibri" pitchFamily="34" charset="0"/>
              </a:rPr>
              <a:t>K</a:t>
            </a:r>
            <a:r>
              <a:rPr lang="en-US" sz="2000" b="1"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 </a:t>
            </a:r>
            <a:r>
              <a:rPr lang="en-US" sz="2000" b="1" u="sng" dirty="0">
                <a:solidFill>
                  <a:srgbClr val="FF0000"/>
                </a:solidFill>
                <a:latin typeface="Calibri" pitchFamily="34" charset="0"/>
                <a:cs typeface="Calibri" pitchFamily="34" charset="0"/>
              </a:rPr>
              <a:t>subsequent hyperpolarization </a:t>
            </a:r>
            <a:r>
              <a:rPr lang="en-US" sz="2000" dirty="0">
                <a:latin typeface="Calibri" pitchFamily="34" charset="0"/>
                <a:cs typeface="Calibri" pitchFamily="34" charset="0"/>
              </a:rPr>
              <a:t>(</a:t>
            </a:r>
            <a:r>
              <a:rPr lang="en-US" sz="2000" b="1" i="1" dirty="0">
                <a:latin typeface="Calibri" pitchFamily="34" charset="0"/>
                <a:cs typeface="Calibri" pitchFamily="34" charset="0"/>
              </a:rPr>
              <a:t>undershot</a:t>
            </a:r>
            <a:r>
              <a:rPr lang="en-US" sz="2000" dirty="0">
                <a:latin typeface="Calibri" pitchFamily="34" charset="0"/>
                <a:cs typeface="Calibri" pitchFamily="34" charset="0"/>
              </a:rPr>
              <a:t>.)</a:t>
            </a:r>
            <a:endParaRPr lang="sr-Cyrl-RS" sz="2000" dirty="0" smtClean="0">
              <a:latin typeface="Calibri" pitchFamily="34" charset="0"/>
              <a:cs typeface="Calibri" pitchFamily="34" charset="0"/>
            </a:endParaRPr>
          </a:p>
        </p:txBody>
      </p:sp>
      <p:sp>
        <p:nvSpPr>
          <p:cNvPr id="7"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25602" name="Picture 2" descr="Depolarization, hyperpolarization &amp; neuron action potentials (article) |  Khan Acade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1489" y="3356992"/>
            <a:ext cx="3641022" cy="27249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dirty="0">
                <a:latin typeface="Calibri" pitchFamily="34" charset="0"/>
                <a:cs typeface="Calibri" pitchFamily="34" charset="0"/>
              </a:rPr>
              <a:t>During </a:t>
            </a:r>
            <a:r>
              <a:rPr lang="en-US" sz="2000" dirty="0" smtClean="0">
                <a:latin typeface="Calibri" pitchFamily="34" charset="0"/>
                <a:cs typeface="Calibri" pitchFamily="34" charset="0"/>
              </a:rPr>
              <a:t>the most </a:t>
            </a:r>
            <a:r>
              <a:rPr lang="en-US" sz="2000" dirty="0">
                <a:latin typeface="Calibri" pitchFamily="34" charset="0"/>
                <a:cs typeface="Calibri" pitchFamily="34" charset="0"/>
              </a:rPr>
              <a:t>of the </a:t>
            </a:r>
            <a:r>
              <a:rPr lang="en-US" sz="2000" dirty="0" smtClean="0">
                <a:latin typeface="Calibri" pitchFamily="34" charset="0"/>
                <a:cs typeface="Calibri" pitchFamily="34" charset="0"/>
              </a:rPr>
              <a:t>action </a:t>
            </a:r>
            <a:r>
              <a:rPr lang="en-US" sz="2000" dirty="0">
                <a:latin typeface="Calibri" pitchFamily="34" charset="0"/>
                <a:cs typeface="Calibri" pitchFamily="34" charset="0"/>
              </a:rPr>
              <a:t>potential, the cell membrane is </a:t>
            </a:r>
            <a:r>
              <a:rPr lang="en-US" sz="2000" b="1" dirty="0" err="1">
                <a:latin typeface="Calibri" pitchFamily="34" charset="0"/>
                <a:cs typeface="Calibri" pitchFamily="34" charset="0"/>
              </a:rPr>
              <a:t>inexcitable</a:t>
            </a:r>
            <a:r>
              <a:rPr lang="en-US" sz="2000" dirty="0">
                <a:latin typeface="Calibri" pitchFamily="34" charset="0"/>
                <a:cs typeface="Calibri" pitchFamily="34" charset="0"/>
              </a:rPr>
              <a:t> - </a:t>
            </a:r>
            <a:r>
              <a:rPr lang="en-US" sz="2000" b="1" dirty="0">
                <a:latin typeface="Calibri" pitchFamily="34" charset="0"/>
                <a:cs typeface="Calibri" pitchFamily="34" charset="0"/>
              </a:rPr>
              <a:t>refractory</a:t>
            </a:r>
            <a:r>
              <a:rPr lang="en-US" sz="2000" dirty="0">
                <a:latin typeface="Calibri" pitchFamily="34" charset="0"/>
                <a:cs typeface="Calibri" pitchFamily="34" charset="0"/>
              </a:rPr>
              <a:t> to the </a:t>
            </a:r>
            <a:r>
              <a:rPr lang="en-US" sz="2000" dirty="0" smtClean="0">
                <a:latin typeface="Calibri" pitchFamily="34" charset="0"/>
                <a:cs typeface="Calibri" pitchFamily="34" charset="0"/>
              </a:rPr>
              <a:t>other </a:t>
            </a:r>
            <a:r>
              <a:rPr lang="en-US" sz="2000" dirty="0">
                <a:latin typeface="Calibri" pitchFamily="34" charset="0"/>
                <a:cs typeface="Calibri" pitchFamily="34" charset="0"/>
              </a:rPr>
              <a:t>stimuli</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period of </a:t>
            </a:r>
            <a:r>
              <a:rPr lang="en-US" sz="2000" b="1" u="sng" dirty="0" err="1">
                <a:latin typeface="Calibri" pitchFamily="34" charset="0"/>
                <a:cs typeface="Calibri" pitchFamily="34" charset="0"/>
              </a:rPr>
              <a:t>inexcitability</a:t>
            </a:r>
            <a:r>
              <a:rPr lang="en-US" sz="2000" dirty="0">
                <a:latin typeface="Calibri" pitchFamily="34" charset="0"/>
                <a:cs typeface="Calibri" pitchFamily="34" charset="0"/>
              </a:rPr>
              <a:t> of the cell membrane includes</a:t>
            </a:r>
            <a:r>
              <a:rPr lang="en-US" sz="2000" dirty="0" smtClean="0">
                <a:latin typeface="Calibri" pitchFamily="34" charset="0"/>
                <a:cs typeface="Calibri" pitchFamily="34" charset="0"/>
              </a:rPr>
              <a:t>:</a:t>
            </a:r>
          </a:p>
          <a:p>
            <a:pPr marL="361950" indent="0">
              <a:buNone/>
            </a:pPr>
            <a:r>
              <a:rPr lang="en-US" sz="2000" dirty="0" smtClean="0">
                <a:latin typeface="Calibri" pitchFamily="34" charset="0"/>
                <a:cs typeface="Calibri" pitchFamily="34" charset="0"/>
              </a:rPr>
              <a:t>- </a:t>
            </a:r>
            <a:r>
              <a:rPr lang="en-US" sz="2000" b="1" u="sng" dirty="0">
                <a:solidFill>
                  <a:srgbClr val="FF0000"/>
                </a:solidFill>
                <a:latin typeface="Calibri" pitchFamily="34" charset="0"/>
                <a:cs typeface="Calibri" pitchFamily="34" charset="0"/>
              </a:rPr>
              <a:t>absolute refractory period - period of absolute </a:t>
            </a:r>
            <a:r>
              <a:rPr lang="en-US" sz="2000" b="1" u="sng" dirty="0" err="1">
                <a:solidFill>
                  <a:srgbClr val="FF0000"/>
                </a:solidFill>
                <a:latin typeface="Calibri" pitchFamily="34" charset="0"/>
                <a:cs typeface="Calibri" pitchFamily="34" charset="0"/>
              </a:rPr>
              <a:t>inexcitability</a:t>
            </a:r>
            <a:r>
              <a:rPr lang="en-US" sz="2000" dirty="0" smtClean="0">
                <a:latin typeface="Calibri" pitchFamily="34" charset="0"/>
                <a:cs typeface="Calibri" pitchFamily="34" charset="0"/>
              </a:rPr>
              <a:t>,</a:t>
            </a:r>
          </a:p>
          <a:p>
            <a:pPr marL="361950" indent="0">
              <a:buNone/>
            </a:pPr>
            <a:r>
              <a:rPr lang="en-US" sz="2000" dirty="0" smtClean="0">
                <a:latin typeface="Calibri" pitchFamily="34" charset="0"/>
                <a:cs typeface="Calibri" pitchFamily="34" charset="0"/>
              </a:rPr>
              <a:t>- </a:t>
            </a:r>
            <a:r>
              <a:rPr lang="en-US" sz="2000" b="1" u="sng" dirty="0">
                <a:solidFill>
                  <a:srgbClr val="FF0000"/>
                </a:solidFill>
                <a:latin typeface="Calibri" pitchFamily="34" charset="0"/>
                <a:cs typeface="Calibri" pitchFamily="34" charset="0"/>
              </a:rPr>
              <a:t>relative refractory period </a:t>
            </a:r>
            <a:r>
              <a:rPr lang="en-US" sz="2000" b="1" u="sng" dirty="0" smtClean="0">
                <a:solidFill>
                  <a:srgbClr val="FF0000"/>
                </a:solidFill>
                <a:latin typeface="Calibri" pitchFamily="34" charset="0"/>
                <a:cs typeface="Calibri" pitchFamily="34" charset="0"/>
              </a:rPr>
              <a:t>- </a:t>
            </a:r>
            <a:r>
              <a:rPr lang="en-US" sz="2000" b="1" u="sng" dirty="0">
                <a:solidFill>
                  <a:srgbClr val="FF0000"/>
                </a:solidFill>
                <a:latin typeface="Calibri" pitchFamily="34" charset="0"/>
                <a:cs typeface="Calibri" pitchFamily="34" charset="0"/>
              </a:rPr>
              <a:t>period of relative </a:t>
            </a:r>
            <a:r>
              <a:rPr lang="en-US" sz="2000" b="1" u="sng" dirty="0" err="1">
                <a:solidFill>
                  <a:srgbClr val="FF0000"/>
                </a:solidFill>
                <a:latin typeface="Calibri" pitchFamily="34" charset="0"/>
                <a:cs typeface="Calibri" pitchFamily="34" charset="0"/>
              </a:rPr>
              <a:t>inexcitability</a:t>
            </a:r>
            <a:r>
              <a:rPr lang="en-US" sz="2000" dirty="0">
                <a:latin typeface="Calibri" pitchFamily="34" charset="0"/>
                <a:cs typeface="Calibri" pitchFamily="34" charset="0"/>
              </a:rPr>
              <a:t>.</a:t>
            </a:r>
            <a:endParaRPr lang="sr-Cyrl-RS" sz="2000"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4818" name="Picture 2" descr="Refractory Perio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6047" y="2785872"/>
            <a:ext cx="4251906" cy="3883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dirty="0">
                <a:latin typeface="Calibri" pitchFamily="34" charset="0"/>
                <a:cs typeface="Calibri" pitchFamily="34" charset="0"/>
              </a:rPr>
              <a:t>During the </a:t>
            </a:r>
            <a:r>
              <a:rPr lang="en-US" sz="2000" b="1" dirty="0">
                <a:latin typeface="Calibri" pitchFamily="34" charset="0"/>
                <a:cs typeface="Calibri" pitchFamily="34" charset="0"/>
              </a:rPr>
              <a:t>absolute refractory period</a:t>
            </a:r>
            <a:r>
              <a:rPr lang="en-US" sz="2000" dirty="0">
                <a:latin typeface="Calibri" pitchFamily="34" charset="0"/>
                <a:cs typeface="Calibri" pitchFamily="34" charset="0"/>
              </a:rPr>
              <a:t>, </a:t>
            </a:r>
            <a:r>
              <a:rPr lang="en-US" sz="2000" b="1" dirty="0">
                <a:latin typeface="Calibri" pitchFamily="34" charset="0"/>
                <a:cs typeface="Calibri" pitchFamily="34" charset="0"/>
              </a:rPr>
              <a:t>no stimulus</a:t>
            </a:r>
            <a:r>
              <a:rPr lang="en-US" sz="2000" dirty="0">
                <a:latin typeface="Calibri" pitchFamily="34" charset="0"/>
                <a:cs typeface="Calibri" pitchFamily="34" charset="0"/>
              </a:rPr>
              <a:t>, regardless of strength, </a:t>
            </a:r>
            <a:r>
              <a:rPr lang="en-US" sz="2000" b="1" dirty="0">
                <a:latin typeface="Calibri" pitchFamily="34" charset="0"/>
                <a:cs typeface="Calibri" pitchFamily="34" charset="0"/>
              </a:rPr>
              <a:t>can evoke another action potential</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absolute refractory period includes at least the first 2/3 of the action potential</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It occurs as a consequence of the fact that the </a:t>
            </a:r>
            <a:r>
              <a:rPr lang="en-US" sz="2000" b="1" dirty="0">
                <a:latin typeface="Calibri" pitchFamily="34" charset="0"/>
                <a:cs typeface="Calibri" pitchFamily="34" charset="0"/>
              </a:rPr>
              <a:t>inactivation gate of the Na</a:t>
            </a:r>
            <a:r>
              <a:rPr lang="en-US" sz="2000" b="1" baseline="30000" dirty="0">
                <a:latin typeface="Calibri" pitchFamily="34" charset="0"/>
                <a:cs typeface="Calibri" pitchFamily="34" charset="0"/>
              </a:rPr>
              <a:t>+</a:t>
            </a:r>
            <a:r>
              <a:rPr lang="en-US" sz="2000" b="1" dirty="0">
                <a:latin typeface="Calibri" pitchFamily="34" charset="0"/>
                <a:cs typeface="Calibri" pitchFamily="34" charset="0"/>
              </a:rPr>
              <a:t> channel is closed</a:t>
            </a:r>
            <a:r>
              <a:rPr lang="en-US" sz="2000" dirty="0">
                <a:latin typeface="Calibri" pitchFamily="34" charset="0"/>
                <a:cs typeface="Calibri" pitchFamily="34" charset="0"/>
              </a:rPr>
              <a:t> - if Na</a:t>
            </a:r>
            <a:r>
              <a:rPr lang="en-US" sz="2000" baseline="30000" dirty="0">
                <a:latin typeface="Calibri" pitchFamily="34" charset="0"/>
                <a:cs typeface="Calibri" pitchFamily="34" charset="0"/>
              </a:rPr>
              <a:t>+</a:t>
            </a:r>
            <a:r>
              <a:rPr lang="en-US" sz="2000" dirty="0">
                <a:latin typeface="Calibri" pitchFamily="34" charset="0"/>
                <a:cs typeface="Calibri" pitchFamily="34" charset="0"/>
              </a:rPr>
              <a:t> cannot enter the cell, there is no action potential</a:t>
            </a:r>
            <a:r>
              <a:rPr lang="sr-Cyrl-RS" sz="2000" dirty="0" smtClean="0">
                <a:latin typeface="Calibri" pitchFamily="34" charset="0"/>
                <a:cs typeface="Calibri" pitchFamily="34" charset="0"/>
              </a:rPr>
              <a:t>!</a:t>
            </a: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7" name="Picture 2" descr="Refractory Perio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8944" y="3412242"/>
            <a:ext cx="3566113" cy="325711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Intercellular connections</a:t>
            </a:r>
          </a:p>
        </p:txBody>
      </p:sp>
      <p:sp>
        <p:nvSpPr>
          <p:cNvPr id="6" name="TextBox 5"/>
          <p:cNvSpPr txBox="1"/>
          <p:nvPr/>
        </p:nvSpPr>
        <p:spPr>
          <a:xfrm>
            <a:off x="4860032" y="1412776"/>
            <a:ext cx="3888432" cy="3477875"/>
          </a:xfrm>
          <a:prstGeom prst="rect">
            <a:avLst/>
          </a:prstGeom>
          <a:noFill/>
        </p:spPr>
        <p:txBody>
          <a:bodyPr wrap="square" rtlCol="0">
            <a:spAutoFit/>
          </a:bodyPr>
          <a:lstStyle/>
          <a:p>
            <a:r>
              <a:rPr lang="en-US" sz="2000" b="1" u="sng" dirty="0">
                <a:latin typeface="Calibri" pitchFamily="34" charset="0"/>
                <a:cs typeface="Calibri" pitchFamily="34" charset="0"/>
              </a:rPr>
              <a:t>Tight junctions</a:t>
            </a:r>
            <a:r>
              <a:rPr lang="en-US" sz="2000" dirty="0">
                <a:latin typeface="Calibri" pitchFamily="34" charset="0"/>
                <a:cs typeface="Calibri" pitchFamily="34" charset="0"/>
              </a:rPr>
              <a:t>:  </a:t>
            </a:r>
            <a:endParaRPr lang="en-US" sz="2000" dirty="0" smtClean="0">
              <a:latin typeface="Calibri" pitchFamily="34" charset="0"/>
              <a:cs typeface="Calibri" pitchFamily="34" charset="0"/>
            </a:endParaRPr>
          </a:p>
          <a:p>
            <a:pPr marL="342900" indent="-342900">
              <a:buFont typeface="Arial" panose="020B0604020202020204" pitchFamily="34" charset="0"/>
              <a:buChar char="•"/>
            </a:pPr>
            <a:r>
              <a:rPr lang="en-US" sz="2000" dirty="0" smtClean="0">
                <a:latin typeface="Calibri" pitchFamily="34" charset="0"/>
                <a:cs typeface="Calibri" pitchFamily="34" charset="0"/>
              </a:rPr>
              <a:t>they </a:t>
            </a:r>
            <a:r>
              <a:rPr lang="en-US" sz="2000" dirty="0">
                <a:latin typeface="Calibri" pitchFamily="34" charset="0"/>
                <a:cs typeface="Calibri" pitchFamily="34" charset="0"/>
              </a:rPr>
              <a:t>hold cells together and bind them to the basal lamina;  </a:t>
            </a:r>
            <a:endParaRPr lang="en-US" sz="2000" dirty="0" smtClean="0">
              <a:latin typeface="Calibri" pitchFamily="34" charset="0"/>
              <a:cs typeface="Calibri" pitchFamily="34" charset="0"/>
            </a:endParaRPr>
          </a:p>
          <a:p>
            <a:pPr marL="342900" indent="-342900">
              <a:buFont typeface="Arial" panose="020B0604020202020204" pitchFamily="34" charset="0"/>
              <a:buChar char="•"/>
            </a:pPr>
            <a:r>
              <a:rPr lang="en-US" sz="2000" dirty="0" smtClean="0">
                <a:latin typeface="Calibri" pitchFamily="34" charset="0"/>
                <a:cs typeface="Calibri" pitchFamily="34" charset="0"/>
              </a:rPr>
              <a:t>form </a:t>
            </a:r>
            <a:r>
              <a:rPr lang="en-US" sz="2000" dirty="0">
                <a:latin typeface="Calibri" pitchFamily="34" charset="0"/>
                <a:cs typeface="Calibri" pitchFamily="34" charset="0"/>
              </a:rPr>
              <a:t>barriers that limit </a:t>
            </a:r>
            <a:r>
              <a:rPr lang="en-US" sz="2000" dirty="0" err="1">
                <a:latin typeface="Calibri" pitchFamily="34" charset="0"/>
                <a:cs typeface="Calibri" pitchFamily="34" charset="0"/>
              </a:rPr>
              <a:t>paracellular</a:t>
            </a:r>
            <a:r>
              <a:rPr lang="en-US" sz="2000" dirty="0">
                <a:latin typeface="Calibri" pitchFamily="34" charset="0"/>
                <a:cs typeface="Calibri" pitchFamily="34" charset="0"/>
              </a:rPr>
              <a:t> transport</a:t>
            </a:r>
            <a:r>
              <a:rPr lang="sr-Cyrl-RS" sz="2000" dirty="0" smtClean="0">
                <a:latin typeface="Calibri" pitchFamily="34" charset="0"/>
                <a:cs typeface="Calibri" pitchFamily="34" charset="0"/>
              </a:rPr>
              <a:t>;</a:t>
            </a:r>
          </a:p>
          <a:p>
            <a:pPr>
              <a:buFontTx/>
              <a:buChar char="-"/>
            </a:pPr>
            <a:endParaRPr lang="sr-Cyrl-RS" sz="2000" dirty="0">
              <a:latin typeface="Calibri" pitchFamily="34" charset="0"/>
              <a:cs typeface="Calibri" pitchFamily="34" charset="0"/>
            </a:endParaRPr>
          </a:p>
          <a:p>
            <a:r>
              <a:rPr lang="en-US" sz="2000" b="1" u="sng" dirty="0">
                <a:latin typeface="Calibri" pitchFamily="34" charset="0"/>
                <a:cs typeface="Calibri" pitchFamily="34" charset="0"/>
              </a:rPr>
              <a:t>Gap </a:t>
            </a:r>
            <a:r>
              <a:rPr lang="en-US" sz="2000" b="1" u="sng" dirty="0" smtClean="0">
                <a:latin typeface="Calibri" pitchFamily="34" charset="0"/>
                <a:cs typeface="Calibri" pitchFamily="34" charset="0"/>
              </a:rPr>
              <a:t>junctions</a:t>
            </a:r>
            <a:r>
              <a:rPr lang="en-US" sz="2000" dirty="0" smtClean="0">
                <a:latin typeface="Calibri" pitchFamily="34" charset="0"/>
                <a:cs typeface="Calibri" pitchFamily="34" charset="0"/>
              </a:rPr>
              <a:t>:</a:t>
            </a:r>
          </a:p>
          <a:p>
            <a:pPr marL="342900" indent="-342900">
              <a:buFont typeface="Arial" panose="020B0604020202020204" pitchFamily="34" charset="0"/>
              <a:buChar char="•"/>
            </a:pPr>
            <a:r>
              <a:rPr lang="en-US" sz="2000" dirty="0" smtClean="0">
                <a:latin typeface="Calibri" pitchFamily="34" charset="0"/>
                <a:cs typeface="Calibri" pitchFamily="34" charset="0"/>
              </a:rPr>
              <a:t>cytoplasmic </a:t>
            </a:r>
            <a:r>
              <a:rPr lang="en-US" sz="2000" dirty="0">
                <a:latin typeface="Calibri" pitchFamily="34" charset="0"/>
                <a:cs typeface="Calibri" pitchFamily="34" charset="0"/>
              </a:rPr>
              <a:t>tunnels that enable the movement of </a:t>
            </a:r>
            <a:r>
              <a:rPr lang="en-US" sz="2000" dirty="0" smtClean="0">
                <a:latin typeface="Calibri" pitchFamily="34" charset="0"/>
                <a:cs typeface="Calibri" pitchFamily="34" charset="0"/>
              </a:rPr>
              <a:t>ions and small </a:t>
            </a:r>
            <a:r>
              <a:rPr lang="en-US" sz="2000" dirty="0">
                <a:latin typeface="Calibri" pitchFamily="34" charset="0"/>
                <a:cs typeface="Calibri" pitchFamily="34" charset="0"/>
              </a:rPr>
              <a:t>molecules between two adjacent cells</a:t>
            </a:r>
            <a:r>
              <a:rPr lang="sr-Cyrl-RS" sz="2000" dirty="0" smtClean="0">
                <a:latin typeface="Calibri" pitchFamily="34" charset="0"/>
                <a:cs typeface="Calibri" pitchFamily="34" charset="0"/>
              </a:rPr>
              <a:t>.</a:t>
            </a:r>
            <a:endParaRPr lang="en-US" sz="2000" dirty="0">
              <a:latin typeface="Calibri" pitchFamily="34" charset="0"/>
              <a:cs typeface="Calibri" pitchFamily="34" charset="0"/>
            </a:endParaRPr>
          </a:p>
        </p:txBody>
      </p:sp>
      <p:pic>
        <p:nvPicPr>
          <p:cNvPr id="2" name="Picture 1"/>
          <p:cNvPicPr>
            <a:picLocks noChangeAspect="1"/>
          </p:cNvPicPr>
          <p:nvPr/>
        </p:nvPicPr>
        <p:blipFill>
          <a:blip r:embed="rId2"/>
          <a:stretch>
            <a:fillRect/>
          </a:stretch>
        </p:blipFill>
        <p:spPr>
          <a:xfrm>
            <a:off x="611560" y="908720"/>
            <a:ext cx="3556018" cy="4523255"/>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dirty="0">
                <a:latin typeface="Calibri" pitchFamily="34" charset="0"/>
                <a:cs typeface="Calibri" pitchFamily="34" charset="0"/>
              </a:rPr>
              <a:t>During the </a:t>
            </a:r>
            <a:r>
              <a:rPr lang="en-US" sz="2000" b="1" dirty="0">
                <a:latin typeface="Calibri" pitchFamily="34" charset="0"/>
                <a:cs typeface="Calibri" pitchFamily="34" charset="0"/>
              </a:rPr>
              <a:t>relative refractory period</a:t>
            </a:r>
            <a:r>
              <a:rPr lang="en-US" sz="2000" dirty="0">
                <a:latin typeface="Calibri" pitchFamily="34" charset="0"/>
                <a:cs typeface="Calibri" pitchFamily="34" charset="0"/>
              </a:rPr>
              <a:t>, </a:t>
            </a:r>
            <a:r>
              <a:rPr lang="en-US" sz="2000" b="1" dirty="0">
                <a:latin typeface="Calibri" pitchFamily="34" charset="0"/>
                <a:cs typeface="Calibri" pitchFamily="34" charset="0"/>
              </a:rPr>
              <a:t>stimuli stronger than usual </a:t>
            </a:r>
            <a:r>
              <a:rPr lang="en-US" sz="2000" dirty="0">
                <a:latin typeface="Calibri" pitchFamily="34" charset="0"/>
                <a:cs typeface="Calibri" pitchFamily="34" charset="0"/>
              </a:rPr>
              <a:t>may elicit a </a:t>
            </a:r>
            <a:r>
              <a:rPr lang="en-US" sz="2000" b="1" dirty="0" smtClean="0">
                <a:latin typeface="Calibri" pitchFamily="34" charset="0"/>
                <a:cs typeface="Calibri" pitchFamily="34" charset="0"/>
              </a:rPr>
              <a:t>another </a:t>
            </a:r>
            <a:r>
              <a:rPr lang="en-US" sz="2000" b="1" dirty="0">
                <a:latin typeface="Calibri" pitchFamily="34" charset="0"/>
                <a:cs typeface="Calibri" pitchFamily="34" charset="0"/>
              </a:rPr>
              <a:t>action potential</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relative refractory period includes the last third of the action potential</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It occurs as a result of the fact that </a:t>
            </a:r>
            <a:r>
              <a:rPr lang="en-US" sz="2000" b="1" dirty="0">
                <a:latin typeface="Calibri" pitchFamily="34" charset="0"/>
                <a:cs typeface="Calibri" pitchFamily="34" charset="0"/>
              </a:rPr>
              <a:t>K</a:t>
            </a:r>
            <a:r>
              <a:rPr lang="en-US" sz="2000" b="1" baseline="30000" dirty="0">
                <a:latin typeface="Calibri" pitchFamily="34" charset="0"/>
                <a:cs typeface="Calibri" pitchFamily="34" charset="0"/>
              </a:rPr>
              <a:t>+</a:t>
            </a:r>
            <a:r>
              <a:rPr lang="en-US" sz="2000" b="1" dirty="0">
                <a:latin typeface="Calibri" pitchFamily="34" charset="0"/>
                <a:cs typeface="Calibri" pitchFamily="34" charset="0"/>
              </a:rPr>
              <a:t> channels are open </a:t>
            </a:r>
            <a:r>
              <a:rPr lang="en-US" sz="2000" dirty="0">
                <a:latin typeface="Calibri" pitchFamily="34" charset="0"/>
                <a:cs typeface="Calibri" pitchFamily="34" charset="0"/>
              </a:rPr>
              <a:t>- positive </a:t>
            </a:r>
            <a:r>
              <a:rPr lang="en-US" sz="2000" dirty="0" smtClean="0">
                <a:latin typeface="Calibri" pitchFamily="34" charset="0"/>
                <a:cs typeface="Calibri" pitchFamily="34" charset="0"/>
              </a:rPr>
              <a:t>ions </a:t>
            </a:r>
            <a:r>
              <a:rPr lang="en-US" sz="2000" dirty="0">
                <a:latin typeface="Calibri" pitchFamily="34" charset="0"/>
                <a:cs typeface="Calibri" pitchFamily="34" charset="0"/>
              </a:rPr>
              <a:t>leaves the </a:t>
            </a:r>
            <a:r>
              <a:rPr lang="en-US" sz="2000" dirty="0" smtClean="0">
                <a:latin typeface="Calibri" pitchFamily="34" charset="0"/>
                <a:cs typeface="Calibri" pitchFamily="34" charset="0"/>
              </a:rPr>
              <a:t>cell (</a:t>
            </a:r>
            <a:r>
              <a:rPr lang="en-US" sz="2000" b="1" dirty="0">
                <a:latin typeface="Calibri" pitchFamily="34" charset="0"/>
                <a:cs typeface="Calibri" pitchFamily="34" charset="0"/>
              </a:rPr>
              <a:t>K</a:t>
            </a:r>
            <a:r>
              <a:rPr lang="en-US" sz="2000" b="1" baseline="30000" dirty="0" smtClean="0">
                <a:latin typeface="Calibri" pitchFamily="34" charset="0"/>
                <a:cs typeface="Calibri" pitchFamily="34" charset="0"/>
              </a:rPr>
              <a:t>+</a:t>
            </a:r>
            <a:r>
              <a:rPr lang="en-US" sz="2000" dirty="0" smtClean="0">
                <a:latin typeface="Calibri" pitchFamily="34" charset="0"/>
                <a:cs typeface="Calibri" pitchFamily="34" charset="0"/>
              </a:rPr>
              <a:t> - increase </a:t>
            </a:r>
            <a:r>
              <a:rPr lang="en-US" sz="2000" dirty="0">
                <a:latin typeface="Calibri" pitchFamily="34" charset="0"/>
                <a:cs typeface="Calibri" pitchFamily="34" charset="0"/>
              </a:rPr>
              <a:t>the negativity in the cell), so more positive </a:t>
            </a:r>
            <a:r>
              <a:rPr lang="en-US" sz="2000" dirty="0" smtClean="0">
                <a:latin typeface="Calibri" pitchFamily="34" charset="0"/>
                <a:cs typeface="Calibri" pitchFamily="34" charset="0"/>
              </a:rPr>
              <a:t>charge (</a:t>
            </a:r>
            <a:r>
              <a:rPr lang="en-US" sz="2000" b="1" dirty="0">
                <a:latin typeface="Calibri" pitchFamily="34" charset="0"/>
                <a:cs typeface="Calibri" pitchFamily="34" charset="0"/>
              </a:rPr>
              <a:t>Na</a:t>
            </a:r>
            <a:r>
              <a:rPr lang="en-US" sz="2000" b="1" baseline="30000" dirty="0">
                <a:latin typeface="Calibri" pitchFamily="34" charset="0"/>
                <a:cs typeface="Calibri" pitchFamily="34" charset="0"/>
              </a:rPr>
              <a:t>+</a:t>
            </a:r>
            <a:r>
              <a:rPr lang="en-US" sz="2000" dirty="0" smtClean="0">
                <a:latin typeface="Calibri" pitchFamily="34" charset="0"/>
                <a:cs typeface="Calibri" pitchFamily="34" charset="0"/>
              </a:rPr>
              <a:t>) </a:t>
            </a:r>
            <a:r>
              <a:rPr lang="en-US" sz="2000" dirty="0">
                <a:latin typeface="Calibri" pitchFamily="34" charset="0"/>
                <a:cs typeface="Calibri" pitchFamily="34" charset="0"/>
              </a:rPr>
              <a:t>needs to enter to reach threshold values</a:t>
            </a:r>
            <a:r>
              <a:rPr lang="sr-Cyrl-RS" sz="2000" dirty="0" smtClean="0">
                <a:latin typeface="Calibri" pitchFamily="34" charset="0"/>
                <a:cs typeface="Calibri" pitchFamily="34" charset="0"/>
              </a:rPr>
              <a:t>.</a:t>
            </a:r>
          </a:p>
        </p:txBody>
      </p:sp>
      <p:pic>
        <p:nvPicPr>
          <p:cNvPr id="6" name="Picture 2" descr="Refractory Perio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8944" y="3412242"/>
            <a:ext cx="3566113" cy="3257117"/>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 </a:t>
            </a:r>
            <a:r>
              <a:rPr lang="en-US" sz="2800" dirty="0" smtClean="0">
                <a:latin typeface="Calibri" pitchFamily="34" charset="0"/>
                <a:cs typeface="Calibri" pitchFamily="34" charset="0"/>
              </a:rPr>
              <a:t>– </a:t>
            </a:r>
            <a:br>
              <a:rPr lang="en-US" sz="2800" dirty="0" smtClean="0">
                <a:latin typeface="Calibri" pitchFamily="34" charset="0"/>
                <a:cs typeface="Calibri" pitchFamily="34" charset="0"/>
              </a:rPr>
            </a:br>
            <a:r>
              <a:rPr lang="en-US" sz="2800" dirty="0" smtClean="0">
                <a:latin typeface="Calibri" pitchFamily="34" charset="0"/>
                <a:cs typeface="Calibri" pitchFamily="34" charset="0"/>
              </a:rPr>
              <a:t>types </a:t>
            </a:r>
            <a:r>
              <a:rPr lang="en-US" sz="2800" dirty="0">
                <a:latin typeface="Calibri" pitchFamily="34" charset="0"/>
                <a:cs typeface="Calibri" pitchFamily="34" charset="0"/>
              </a:rPr>
              <a:t>of action potentials</a:t>
            </a:r>
          </a:p>
        </p:txBody>
      </p:sp>
      <p:pic>
        <p:nvPicPr>
          <p:cNvPr id="88067" name="Picture 3"/>
          <p:cNvPicPr>
            <a:picLocks noChangeAspect="1" noChangeArrowheads="1"/>
          </p:cNvPicPr>
          <p:nvPr/>
        </p:nvPicPr>
        <p:blipFill>
          <a:blip r:embed="rId2" cstate="print"/>
          <a:srcRect/>
          <a:stretch>
            <a:fillRect/>
          </a:stretch>
        </p:blipFill>
        <p:spPr bwMode="auto">
          <a:xfrm>
            <a:off x="775779" y="1052736"/>
            <a:ext cx="7592442" cy="3593309"/>
          </a:xfrm>
          <a:prstGeom prst="rect">
            <a:avLst/>
          </a:prstGeom>
          <a:noFill/>
          <a:ln w="9525">
            <a:noFill/>
            <a:miter lim="800000"/>
            <a:headEnd/>
            <a:tailEnd/>
          </a:ln>
        </p:spPr>
      </p:pic>
      <p:sp>
        <p:nvSpPr>
          <p:cNvPr id="7" name="Content Placeholder 2"/>
          <p:cNvSpPr>
            <a:spLocks noGrp="1"/>
          </p:cNvSpPr>
          <p:nvPr>
            <p:ph idx="1"/>
          </p:nvPr>
        </p:nvSpPr>
        <p:spPr>
          <a:xfrm>
            <a:off x="179512" y="764704"/>
            <a:ext cx="8784976" cy="5976664"/>
          </a:xfrm>
        </p:spPr>
        <p:txBody>
          <a:bodyPr/>
          <a:lstStyle/>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r>
              <a:rPr lang="en-US" sz="2000" dirty="0" smtClean="0">
                <a:latin typeface="Calibri" pitchFamily="34" charset="0"/>
                <a:cs typeface="Calibri" pitchFamily="34" charset="0"/>
              </a:rPr>
              <a:t>Spike </a:t>
            </a:r>
            <a:r>
              <a:rPr lang="en-US" sz="2000" dirty="0">
                <a:latin typeface="Calibri" pitchFamily="34" charset="0"/>
                <a:cs typeface="Calibri" pitchFamily="34" charset="0"/>
              </a:rPr>
              <a:t>action </a:t>
            </a:r>
            <a:r>
              <a:rPr lang="en-US" sz="2000" dirty="0" smtClean="0">
                <a:latin typeface="Calibri" pitchFamily="34" charset="0"/>
                <a:cs typeface="Calibri" pitchFamily="34" charset="0"/>
              </a:rPr>
              <a:t>potentials</a:t>
            </a:r>
          </a:p>
          <a:p>
            <a:r>
              <a:rPr lang="en-US" sz="2000" dirty="0">
                <a:latin typeface="Calibri" pitchFamily="34" charset="0"/>
                <a:cs typeface="Calibri" pitchFamily="34" charset="0"/>
              </a:rPr>
              <a:t>Action potentials with a plateau (plateau potentials</a:t>
            </a:r>
            <a:r>
              <a:rPr lang="en-US" sz="2000" dirty="0" smtClean="0">
                <a:latin typeface="Calibri" pitchFamily="34" charset="0"/>
                <a:cs typeface="Calibri" pitchFamily="34" charset="0"/>
              </a:rPr>
              <a:t>)</a:t>
            </a:r>
          </a:p>
          <a:p>
            <a:r>
              <a:rPr lang="en-US" sz="2000" dirty="0">
                <a:latin typeface="Calibri" pitchFamily="34" charset="0"/>
                <a:cs typeface="Calibri" pitchFamily="34" charset="0"/>
              </a:rPr>
              <a:t>Action potentials of cardiac conduction system cells ("pacemaker potentials")</a:t>
            </a:r>
            <a:endParaRPr lang="sr-Cyrl-RS" sz="20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 </a:t>
            </a:r>
            <a:r>
              <a:rPr lang="en-US" sz="2800" dirty="0" smtClean="0">
                <a:latin typeface="Calibri" pitchFamily="34" charset="0"/>
                <a:cs typeface="Calibri" pitchFamily="34" charset="0"/>
              </a:rPr>
              <a:t>– </a:t>
            </a:r>
            <a:br>
              <a:rPr lang="en-US" sz="2800" dirty="0" smtClean="0">
                <a:latin typeface="Calibri" pitchFamily="34" charset="0"/>
                <a:cs typeface="Calibri" pitchFamily="34" charset="0"/>
              </a:rPr>
            </a:br>
            <a:r>
              <a:rPr lang="en-US" sz="2800" dirty="0" smtClean="0">
                <a:latin typeface="Calibri" pitchFamily="34" charset="0"/>
                <a:cs typeface="Calibri" pitchFamily="34" charset="0"/>
              </a:rPr>
              <a:t>types </a:t>
            </a:r>
            <a:r>
              <a:rPr lang="en-US" sz="2800" dirty="0">
                <a:latin typeface="Calibri" pitchFamily="34" charset="0"/>
                <a:cs typeface="Calibri" pitchFamily="34" charset="0"/>
              </a:rPr>
              <a:t>of action potentials</a:t>
            </a:r>
          </a:p>
        </p:txBody>
      </p:sp>
      <p:pic>
        <p:nvPicPr>
          <p:cNvPr id="148482" name="Picture 2"/>
          <p:cNvPicPr>
            <a:picLocks noChangeAspect="1" noChangeArrowheads="1"/>
          </p:cNvPicPr>
          <p:nvPr/>
        </p:nvPicPr>
        <p:blipFill>
          <a:blip r:embed="rId2" cstate="print"/>
          <a:srcRect/>
          <a:stretch>
            <a:fillRect/>
          </a:stretch>
        </p:blipFill>
        <p:spPr bwMode="auto">
          <a:xfrm>
            <a:off x="733425" y="987896"/>
            <a:ext cx="7677150"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 </a:t>
            </a:r>
            <a:r>
              <a:rPr lang="en-US" sz="2800" dirty="0" smtClean="0">
                <a:latin typeface="Calibri" pitchFamily="34" charset="0"/>
                <a:cs typeface="Calibri" pitchFamily="34" charset="0"/>
              </a:rPr>
              <a:t>– </a:t>
            </a:r>
            <a:br>
              <a:rPr lang="en-US" sz="2800" dirty="0" smtClean="0">
                <a:latin typeface="Calibri" pitchFamily="34" charset="0"/>
                <a:cs typeface="Calibri" pitchFamily="34" charset="0"/>
              </a:rPr>
            </a:br>
            <a:r>
              <a:rPr lang="en-US" sz="2800" dirty="0" smtClean="0">
                <a:latin typeface="Calibri" pitchFamily="34" charset="0"/>
                <a:cs typeface="Calibri" pitchFamily="34" charset="0"/>
              </a:rPr>
              <a:t>types </a:t>
            </a:r>
            <a:r>
              <a:rPr lang="en-US" sz="2800" dirty="0">
                <a:latin typeface="Calibri" pitchFamily="34" charset="0"/>
                <a:cs typeface="Calibri" pitchFamily="34" charset="0"/>
              </a:rPr>
              <a:t>of action potentials</a:t>
            </a:r>
          </a:p>
        </p:txBody>
      </p:sp>
      <p:pic>
        <p:nvPicPr>
          <p:cNvPr id="149506" name="Picture 2" descr="File:2020 SA Node Tracing.jpg - Wikimedia Commons"/>
          <p:cNvPicPr>
            <a:picLocks noChangeAspect="1" noChangeArrowheads="1"/>
          </p:cNvPicPr>
          <p:nvPr/>
        </p:nvPicPr>
        <p:blipFill>
          <a:blip r:embed="rId2" cstate="print"/>
          <a:srcRect/>
          <a:stretch>
            <a:fillRect/>
          </a:stretch>
        </p:blipFill>
        <p:spPr bwMode="auto">
          <a:xfrm>
            <a:off x="1467634" y="908720"/>
            <a:ext cx="6208732" cy="2979595"/>
          </a:xfrm>
          <a:prstGeom prst="rect">
            <a:avLst/>
          </a:prstGeom>
          <a:noFill/>
        </p:spPr>
      </p:pic>
      <p:pic>
        <p:nvPicPr>
          <p:cNvPr id="149508" name="Picture 4" descr="CV Physiology | Sinoatrial Node Action Potentials"/>
          <p:cNvPicPr>
            <a:picLocks noChangeAspect="1" noChangeArrowheads="1"/>
          </p:cNvPicPr>
          <p:nvPr/>
        </p:nvPicPr>
        <p:blipFill>
          <a:blip r:embed="rId3" cstate="print"/>
          <a:srcRect/>
          <a:stretch>
            <a:fillRect/>
          </a:stretch>
        </p:blipFill>
        <p:spPr bwMode="auto">
          <a:xfrm>
            <a:off x="2571323" y="4049688"/>
            <a:ext cx="4001354" cy="2808312"/>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4536504" cy="5976664"/>
          </a:xfrm>
        </p:spPr>
        <p:txBody>
          <a:bodyPr/>
          <a:lstStyle/>
          <a:p>
            <a:endParaRPr lang="sr-Cyrl-RS" sz="2000" b="1" dirty="0" smtClean="0">
              <a:latin typeface="Calibri" pitchFamily="34" charset="0"/>
              <a:cs typeface="Calibri" pitchFamily="34" charset="0"/>
            </a:endParaRPr>
          </a:p>
          <a:p>
            <a:r>
              <a:rPr lang="en-US" sz="2000" b="1" dirty="0">
                <a:latin typeface="Calibri" pitchFamily="34" charset="0"/>
                <a:cs typeface="Calibri" pitchFamily="34" charset="0"/>
              </a:rPr>
              <a:t>Action potential </a:t>
            </a:r>
            <a:r>
              <a:rPr lang="en-US" sz="2000" dirty="0">
                <a:latin typeface="Calibri" pitchFamily="34" charset="0"/>
                <a:cs typeface="Calibri" pitchFamily="34" charset="0"/>
              </a:rPr>
              <a:t>excited at any point of the cell membrane of </a:t>
            </a:r>
            <a:r>
              <a:rPr lang="en-US" sz="2000" b="1" dirty="0">
                <a:latin typeface="Calibri" pitchFamily="34" charset="0"/>
                <a:cs typeface="Calibri" pitchFamily="34" charset="0"/>
              </a:rPr>
              <a:t>excitable tissues spreads</a:t>
            </a:r>
            <a:r>
              <a:rPr lang="en-US" sz="2000" dirty="0">
                <a:latin typeface="Calibri" pitchFamily="34" charset="0"/>
                <a:cs typeface="Calibri" pitchFamily="34" charset="0"/>
              </a:rPr>
              <a:t>, according to the </a:t>
            </a:r>
            <a:r>
              <a:rPr lang="en-US" sz="2000" b="1" dirty="0">
                <a:latin typeface="Calibri" pitchFamily="34" charset="0"/>
                <a:cs typeface="Calibri" pitchFamily="34" charset="0"/>
              </a:rPr>
              <a:t>all-or-nothing principle</a:t>
            </a:r>
            <a:r>
              <a:rPr lang="en-US" sz="2000" dirty="0">
                <a:latin typeface="Calibri" pitchFamily="34" charset="0"/>
                <a:cs typeface="Calibri" pitchFamily="34" charset="0"/>
              </a:rPr>
              <a:t>, to all other parts of the cell membrane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transmission of a depolarization wave along a </a:t>
            </a:r>
            <a:r>
              <a:rPr lang="en-US" sz="2000" b="1" dirty="0">
                <a:latin typeface="Calibri" pitchFamily="34" charset="0"/>
                <a:cs typeface="Calibri" pitchFamily="34" charset="0"/>
              </a:rPr>
              <a:t>nerve</a:t>
            </a:r>
            <a:r>
              <a:rPr lang="en-US" sz="2000" dirty="0">
                <a:latin typeface="Calibri" pitchFamily="34" charset="0"/>
                <a:cs typeface="Calibri" pitchFamily="34" charset="0"/>
              </a:rPr>
              <a:t> or </a:t>
            </a:r>
            <a:r>
              <a:rPr lang="en-US" sz="2000" b="1" dirty="0">
                <a:latin typeface="Calibri" pitchFamily="34" charset="0"/>
                <a:cs typeface="Calibri" pitchFamily="34" charset="0"/>
              </a:rPr>
              <a:t>muscle fiber </a:t>
            </a:r>
            <a:r>
              <a:rPr lang="en-US" sz="2000" dirty="0">
                <a:latin typeface="Calibri" pitchFamily="34" charset="0"/>
                <a:cs typeface="Calibri" pitchFamily="34" charset="0"/>
              </a:rPr>
              <a:t>is called a </a:t>
            </a:r>
            <a:r>
              <a:rPr lang="en-US" sz="2000" b="1" dirty="0">
                <a:latin typeface="Calibri" pitchFamily="34" charset="0"/>
                <a:cs typeface="Calibri" pitchFamily="34" charset="0"/>
              </a:rPr>
              <a:t>nerve</a:t>
            </a:r>
            <a:r>
              <a:rPr lang="en-US" sz="2000" dirty="0">
                <a:latin typeface="Calibri" pitchFamily="34" charset="0"/>
                <a:cs typeface="Calibri" pitchFamily="34" charset="0"/>
              </a:rPr>
              <a:t> or </a:t>
            </a:r>
            <a:r>
              <a:rPr lang="en-US" sz="2000" b="1" dirty="0">
                <a:latin typeface="Calibri" pitchFamily="34" charset="0"/>
                <a:cs typeface="Calibri" pitchFamily="34" charset="0"/>
              </a:rPr>
              <a:t>muscle impulse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The concentration gradients of </a:t>
            </a:r>
            <a:r>
              <a:rPr lang="en-US" sz="2000" b="1" dirty="0">
                <a:latin typeface="Calibri" pitchFamily="34" charset="0"/>
                <a:cs typeface="Calibri" pitchFamily="34" charset="0"/>
              </a:rPr>
              <a:t>Na</a:t>
            </a:r>
            <a:r>
              <a:rPr lang="en-US" sz="2000" b="1" baseline="30000" dirty="0">
                <a:latin typeface="Calibri" pitchFamily="34" charset="0"/>
                <a:cs typeface="Calibri" pitchFamily="34" charset="0"/>
              </a:rPr>
              <a:t>+</a:t>
            </a:r>
            <a:r>
              <a:rPr lang="en-US" sz="2000" dirty="0">
                <a:latin typeface="Calibri" pitchFamily="34" charset="0"/>
                <a:cs typeface="Calibri" pitchFamily="34" charset="0"/>
              </a:rPr>
              <a:t> and </a:t>
            </a:r>
            <a:r>
              <a:rPr lang="en-US" sz="2000" b="1" dirty="0">
                <a:latin typeface="Calibri" pitchFamily="34" charset="0"/>
                <a:cs typeface="Calibri" pitchFamily="34" charset="0"/>
              </a:rPr>
              <a:t>K</a:t>
            </a:r>
            <a:r>
              <a:rPr lang="en-US" sz="2000" b="1" baseline="30000" dirty="0">
                <a:latin typeface="Calibri" pitchFamily="34" charset="0"/>
                <a:cs typeface="Calibri" pitchFamily="34" charset="0"/>
              </a:rPr>
              <a:t>+</a:t>
            </a:r>
            <a:r>
              <a:rPr lang="en-US" sz="2000" dirty="0">
                <a:latin typeface="Calibri" pitchFamily="34" charset="0"/>
                <a:cs typeface="Calibri" pitchFamily="34" charset="0"/>
              </a:rPr>
              <a:t> are maintained by the continuous activity of </a:t>
            </a:r>
            <a:r>
              <a:rPr lang="en-US" sz="2000" b="1" dirty="0">
                <a:latin typeface="Calibri" pitchFamily="34" charset="0"/>
                <a:cs typeface="Calibri" pitchFamily="34" charset="0"/>
              </a:rPr>
              <a:t>Na, K </a:t>
            </a:r>
            <a:r>
              <a:rPr lang="en-US" sz="2000" b="1" dirty="0" smtClean="0">
                <a:latin typeface="Calibri" pitchFamily="34" charset="0"/>
                <a:cs typeface="Calibri" pitchFamily="34" charset="0"/>
              </a:rPr>
              <a:t>ATPase</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p:txBody>
      </p:sp>
      <p:pic>
        <p:nvPicPr>
          <p:cNvPr id="33794" name="Picture 2"/>
          <p:cNvPicPr>
            <a:picLocks noChangeAspect="1" noChangeArrowheads="1"/>
          </p:cNvPicPr>
          <p:nvPr/>
        </p:nvPicPr>
        <p:blipFill>
          <a:blip r:embed="rId2" cstate="print"/>
          <a:srcRect/>
          <a:stretch>
            <a:fillRect/>
          </a:stretch>
        </p:blipFill>
        <p:spPr bwMode="auto">
          <a:xfrm>
            <a:off x="4860032" y="980728"/>
            <a:ext cx="4010954" cy="5445224"/>
          </a:xfrm>
          <a:prstGeom prst="rect">
            <a:avLst/>
          </a:prstGeom>
          <a:noFill/>
          <a:ln w="9525">
            <a:noFill/>
            <a:miter lim="800000"/>
            <a:headEnd/>
            <a:tailEnd/>
          </a:ln>
        </p:spPr>
      </p:pic>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b="1" u="sng" dirty="0">
                <a:latin typeface="Calibri" pitchFamily="34" charset="0"/>
                <a:cs typeface="Calibri" pitchFamily="34" charset="0"/>
              </a:rPr>
              <a:t>The speed of conduction </a:t>
            </a:r>
            <a:r>
              <a:rPr lang="en-US" sz="2000" dirty="0">
                <a:latin typeface="Calibri" pitchFamily="34" charset="0"/>
                <a:cs typeface="Calibri" pitchFamily="34" charset="0"/>
              </a:rPr>
              <a:t>of nerve impulses depends to the greatest extent on</a:t>
            </a:r>
            <a:r>
              <a:rPr lang="en-US" sz="2000" dirty="0" smtClean="0">
                <a:latin typeface="Calibri" pitchFamily="34" charset="0"/>
                <a:cs typeface="Calibri" pitchFamily="34" charset="0"/>
              </a:rPr>
              <a:t>:</a:t>
            </a:r>
          </a:p>
          <a:p>
            <a:pPr marL="628650" indent="-266700">
              <a:buFontTx/>
              <a:buChar char="-"/>
            </a:pPr>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thickness of the nerve fiber</a:t>
            </a:r>
            <a:r>
              <a:rPr lang="en-US" sz="2000" dirty="0" smtClean="0">
                <a:latin typeface="Calibri" pitchFamily="34" charset="0"/>
                <a:cs typeface="Calibri" pitchFamily="34" charset="0"/>
              </a:rPr>
              <a:t>,</a:t>
            </a:r>
          </a:p>
          <a:p>
            <a:pPr marL="628650" indent="-266700">
              <a:buFontTx/>
              <a:buChar char="-"/>
            </a:pPr>
            <a:r>
              <a:rPr lang="en-US" sz="2000" b="1" dirty="0" smtClean="0">
                <a:latin typeface="Calibri" pitchFamily="34" charset="0"/>
                <a:cs typeface="Calibri" pitchFamily="34" charset="0"/>
              </a:rPr>
              <a:t>the </a:t>
            </a:r>
            <a:r>
              <a:rPr lang="en-US" sz="2000" b="1" dirty="0">
                <a:latin typeface="Calibri" pitchFamily="34" charset="0"/>
                <a:cs typeface="Calibri" pitchFamily="34" charset="0"/>
              </a:rPr>
              <a:t>existence of a myelin sheath</a:t>
            </a:r>
            <a:r>
              <a:rPr lang="sr-Cyrl-RS" sz="2000" dirty="0" smtClean="0">
                <a:latin typeface="Calibri" pitchFamily="34" charset="0"/>
                <a:cs typeface="Calibri" pitchFamily="34" charset="0"/>
              </a:rPr>
              <a:t>.</a:t>
            </a:r>
          </a:p>
          <a:p>
            <a:pPr>
              <a:buNone/>
            </a:pPr>
            <a:endParaRPr lang="sr-Cyrl-RS" sz="2000" dirty="0" smtClean="0">
              <a:latin typeface="Calibri" pitchFamily="34" charset="0"/>
              <a:cs typeface="Calibri" pitchFamily="34" charset="0"/>
            </a:endParaRPr>
          </a:p>
          <a:p>
            <a:r>
              <a:rPr lang="en-US" sz="2000" dirty="0">
                <a:latin typeface="Calibri" pitchFamily="34" charset="0"/>
                <a:cs typeface="Calibri" pitchFamily="34" charset="0"/>
              </a:rPr>
              <a:t>The </a:t>
            </a:r>
            <a:r>
              <a:rPr lang="en-US" sz="2000" b="1" dirty="0">
                <a:latin typeface="Calibri" pitchFamily="34" charset="0"/>
                <a:cs typeface="Calibri" pitchFamily="34" charset="0"/>
              </a:rPr>
              <a:t>larger</a:t>
            </a:r>
            <a:r>
              <a:rPr lang="en-US" sz="2000" dirty="0">
                <a:latin typeface="Calibri" pitchFamily="34" charset="0"/>
                <a:cs typeface="Calibri" pitchFamily="34" charset="0"/>
              </a:rPr>
              <a:t> the </a:t>
            </a:r>
            <a:r>
              <a:rPr lang="en-US" sz="2000" b="1" dirty="0">
                <a:latin typeface="Calibri" pitchFamily="34" charset="0"/>
                <a:cs typeface="Calibri" pitchFamily="34" charset="0"/>
              </a:rPr>
              <a:t>diameter</a:t>
            </a:r>
            <a:r>
              <a:rPr lang="en-US" sz="2000" dirty="0">
                <a:latin typeface="Calibri" pitchFamily="34" charset="0"/>
                <a:cs typeface="Calibri" pitchFamily="34" charset="0"/>
              </a:rPr>
              <a:t> of the nerve fiber, the </a:t>
            </a:r>
            <a:r>
              <a:rPr lang="en-US" sz="2000" b="1" dirty="0">
                <a:latin typeface="Calibri" pitchFamily="34" charset="0"/>
                <a:cs typeface="Calibri" pitchFamily="34" charset="0"/>
              </a:rPr>
              <a:t>faster</a:t>
            </a:r>
            <a:r>
              <a:rPr lang="en-US" sz="2000" dirty="0">
                <a:latin typeface="Calibri" pitchFamily="34" charset="0"/>
                <a:cs typeface="Calibri" pitchFamily="34" charset="0"/>
              </a:rPr>
              <a:t> the </a:t>
            </a:r>
            <a:r>
              <a:rPr lang="en-US" sz="2000" b="1" dirty="0">
                <a:latin typeface="Calibri" pitchFamily="34" charset="0"/>
                <a:cs typeface="Calibri" pitchFamily="34" charset="0"/>
              </a:rPr>
              <a:t>conduction</a:t>
            </a:r>
            <a:r>
              <a:rPr lang="en-US" sz="2000" dirty="0">
                <a:latin typeface="Calibri" pitchFamily="34" charset="0"/>
                <a:cs typeface="Calibri" pitchFamily="34" charset="0"/>
              </a:rPr>
              <a:t> of the nerve impulse</a:t>
            </a:r>
            <a:r>
              <a:rPr lang="sr-Cyrl-RS" sz="2000" dirty="0" smtClean="0">
                <a:latin typeface="Calibri" pitchFamily="34" charset="0"/>
                <a:cs typeface="Calibri" pitchFamily="34" charset="0"/>
              </a:rPr>
              <a:t>.</a:t>
            </a:r>
          </a:p>
        </p:txBody>
      </p:sp>
      <p:sp>
        <p:nvSpPr>
          <p:cNvPr id="6"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3" name="Picture 2"/>
          <p:cNvPicPr>
            <a:picLocks noChangeAspect="1"/>
          </p:cNvPicPr>
          <p:nvPr/>
        </p:nvPicPr>
        <p:blipFill>
          <a:blip r:embed="rId2"/>
          <a:stretch>
            <a:fillRect/>
          </a:stretch>
        </p:blipFill>
        <p:spPr>
          <a:xfrm>
            <a:off x="1071563" y="3573016"/>
            <a:ext cx="7000875" cy="2924175"/>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179512" y="764704"/>
            <a:ext cx="8784976" cy="5976664"/>
          </a:xfrm>
        </p:spPr>
        <p:txBody>
          <a:bodyPr/>
          <a:lstStyle/>
          <a:p>
            <a:r>
              <a:rPr lang="en-US" sz="2000" dirty="0">
                <a:latin typeface="Calibri" pitchFamily="34" charset="0"/>
                <a:cs typeface="Calibri" pitchFamily="34" charset="0"/>
              </a:rPr>
              <a:t>The </a:t>
            </a:r>
            <a:r>
              <a:rPr lang="en-US" sz="2000" b="1" u="sng" dirty="0">
                <a:latin typeface="Calibri" pitchFamily="34" charset="0"/>
                <a:cs typeface="Calibri" pitchFamily="34" charset="0"/>
              </a:rPr>
              <a:t>myelin sheath </a:t>
            </a:r>
            <a:r>
              <a:rPr lang="en-US" sz="2000" dirty="0">
                <a:latin typeface="Calibri" pitchFamily="34" charset="0"/>
                <a:cs typeface="Calibri" pitchFamily="34" charset="0"/>
              </a:rPr>
              <a:t>is an effective "insulator" that significantly reduces the flow of ions through the membrane</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In the case of myelinated nerve fibers, only parts of the membrane that are not covered by the myelin sheath are depolarized - </a:t>
            </a:r>
            <a:r>
              <a:rPr lang="en-US" sz="2000" b="1" u="sng" dirty="0">
                <a:latin typeface="Calibri" pitchFamily="34" charset="0"/>
                <a:cs typeface="Calibri" pitchFamily="34" charset="0"/>
              </a:rPr>
              <a:t>nodes of Ranvier</a:t>
            </a:r>
            <a:r>
              <a:rPr lang="sr-Cyrl-RS" sz="2000" dirty="0" smtClean="0">
                <a:latin typeface="Calibri" pitchFamily="34" charset="0"/>
                <a:cs typeface="Calibri" pitchFamily="34" charset="0"/>
              </a:rPr>
              <a:t>;</a:t>
            </a:r>
          </a:p>
          <a:p>
            <a:endParaRPr lang="sr-Cyrl-RS" sz="1000" dirty="0" smtClean="0">
              <a:latin typeface="Calibri" pitchFamily="34" charset="0"/>
              <a:cs typeface="Calibri" pitchFamily="34" charset="0"/>
            </a:endParaRPr>
          </a:p>
          <a:p>
            <a:r>
              <a:rPr lang="en-US" sz="2000" dirty="0">
                <a:latin typeface="Calibri" pitchFamily="34" charset="0"/>
                <a:cs typeface="Calibri" pitchFamily="34" charset="0"/>
              </a:rPr>
              <a:t>This type of depolarization significantly accelerates the transmission of the action potential - "</a:t>
            </a:r>
            <a:r>
              <a:rPr lang="en-US" sz="2000" b="1" dirty="0">
                <a:latin typeface="Calibri" pitchFamily="34" charset="0"/>
                <a:cs typeface="Calibri" pitchFamily="34" charset="0"/>
              </a:rPr>
              <a:t>jumpy</a:t>
            </a:r>
            <a:r>
              <a:rPr lang="en-US" sz="2000" dirty="0">
                <a:latin typeface="Calibri" pitchFamily="34" charset="0"/>
                <a:cs typeface="Calibri" pitchFamily="34" charset="0"/>
              </a:rPr>
              <a:t>" </a:t>
            </a:r>
            <a:r>
              <a:rPr lang="en-US" sz="2000" b="1" dirty="0">
                <a:latin typeface="Calibri" pitchFamily="34" charset="0"/>
                <a:cs typeface="Calibri" pitchFamily="34" charset="0"/>
              </a:rPr>
              <a:t>transmission</a:t>
            </a:r>
            <a:r>
              <a:rPr lang="en-US" sz="2000" dirty="0">
                <a:latin typeface="Calibri" pitchFamily="34" charset="0"/>
                <a:cs typeface="Calibri" pitchFamily="34" charset="0"/>
              </a:rPr>
              <a:t> or </a:t>
            </a:r>
            <a:r>
              <a:rPr lang="en-US" sz="2000" b="1" dirty="0" err="1">
                <a:latin typeface="Calibri" pitchFamily="34" charset="0"/>
                <a:cs typeface="Calibri" pitchFamily="34" charset="0"/>
              </a:rPr>
              <a:t>saltatory</a:t>
            </a:r>
            <a:r>
              <a:rPr lang="en-US" sz="2000" b="1" dirty="0">
                <a:latin typeface="Calibri" pitchFamily="34" charset="0"/>
                <a:cs typeface="Calibri" pitchFamily="34" charset="0"/>
              </a:rPr>
              <a:t> conduction</a:t>
            </a:r>
            <a:r>
              <a:rPr lang="sr-Cyrl-RS" sz="2000" dirty="0" smtClean="0">
                <a:latin typeface="Calibri" pitchFamily="34" charset="0"/>
                <a:cs typeface="Calibri" pitchFamily="34" charset="0"/>
              </a:rPr>
              <a:t>.</a:t>
            </a:r>
          </a:p>
        </p:txBody>
      </p:sp>
      <p:sp>
        <p:nvSpPr>
          <p:cNvPr id="8" name="Title 1"/>
          <p:cNvSpPr>
            <a:spLocks noGrp="1"/>
          </p:cNvSpPr>
          <p:nvPr>
            <p:ph type="title"/>
          </p:nvPr>
        </p:nvSpPr>
        <p:spPr>
          <a:xfrm>
            <a:off x="457200" y="274638"/>
            <a:ext cx="8229600" cy="490066"/>
          </a:xfrm>
        </p:spPr>
        <p:txBody>
          <a:bodyPr/>
          <a:lstStyle/>
          <a:p>
            <a:r>
              <a:rPr lang="en-US" sz="2800" dirty="0">
                <a:latin typeface="Calibri" pitchFamily="34" charset="0"/>
                <a:cs typeface="Calibri" pitchFamily="34" charset="0"/>
              </a:rPr>
              <a:t>Membrane and action potentials</a:t>
            </a:r>
          </a:p>
        </p:txBody>
      </p:sp>
      <p:pic>
        <p:nvPicPr>
          <p:cNvPr id="7" name="Picture 6"/>
          <p:cNvPicPr>
            <a:picLocks noChangeAspect="1"/>
          </p:cNvPicPr>
          <p:nvPr/>
        </p:nvPicPr>
        <p:blipFill>
          <a:blip r:embed="rId2"/>
          <a:stretch>
            <a:fillRect/>
          </a:stretch>
        </p:blipFill>
        <p:spPr>
          <a:xfrm>
            <a:off x="2588653" y="3356992"/>
            <a:ext cx="3966693" cy="2389031"/>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477114" y="3140968"/>
            <a:ext cx="3960440" cy="707886"/>
          </a:xfrm>
          <a:prstGeom prst="rect">
            <a:avLst/>
          </a:prstGeom>
          <a:noFill/>
        </p:spPr>
        <p:txBody>
          <a:bodyPr wrap="square" rtlCol="0">
            <a:spAutoFit/>
          </a:bodyPr>
          <a:lstStyle/>
          <a:p>
            <a:r>
              <a:rPr lang="en-US" sz="2000" dirty="0" smtClean="0">
                <a:latin typeface="Calibri" pitchFamily="34" charset="0"/>
                <a:cs typeface="Calibri" pitchFamily="34" charset="0"/>
              </a:rPr>
              <a:t>Gap </a:t>
            </a:r>
            <a:r>
              <a:rPr lang="en-US" sz="2000" dirty="0">
                <a:latin typeface="Calibri" pitchFamily="34" charset="0"/>
                <a:cs typeface="Calibri" pitchFamily="34" charset="0"/>
              </a:rPr>
              <a:t>junctions connecting the </a:t>
            </a:r>
            <a:r>
              <a:rPr lang="en-US" sz="2000" dirty="0" smtClean="0">
                <a:latin typeface="Calibri" pitchFamily="34" charset="0"/>
                <a:cs typeface="Calibri" pitchFamily="34" charset="0"/>
              </a:rPr>
              <a:t>cytoplasm </a:t>
            </a:r>
            <a:r>
              <a:rPr lang="en-US" sz="2000" dirty="0">
                <a:latin typeface="Calibri" pitchFamily="34" charset="0"/>
                <a:cs typeface="Calibri" pitchFamily="34" charset="0"/>
              </a:rPr>
              <a:t>of two adjacent cells.</a:t>
            </a:r>
          </a:p>
        </p:txBody>
      </p:sp>
      <p:pic>
        <p:nvPicPr>
          <p:cNvPr id="2" name="Picture 1"/>
          <p:cNvPicPr>
            <a:picLocks noChangeAspect="1"/>
          </p:cNvPicPr>
          <p:nvPr/>
        </p:nvPicPr>
        <p:blipFill>
          <a:blip r:embed="rId2"/>
          <a:stretch>
            <a:fillRect/>
          </a:stretch>
        </p:blipFill>
        <p:spPr>
          <a:xfrm>
            <a:off x="226643" y="1658707"/>
            <a:ext cx="5227626" cy="3672408"/>
          </a:xfrm>
          <a:prstGeom prst="rect">
            <a:avLst/>
          </a:prstGeom>
        </p:spPr>
      </p:pic>
      <p:sp>
        <p:nvSpPr>
          <p:cNvPr id="9"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Intercellular connections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5616624"/>
          </a:xfrm>
        </p:spPr>
        <p:txBody>
          <a:bodyPr/>
          <a:lstStyle/>
          <a:p>
            <a:r>
              <a:rPr lang="en-US" sz="2000" b="1" dirty="0">
                <a:latin typeface="Calibri" pitchFamily="34" charset="0"/>
                <a:cs typeface="Calibri" pitchFamily="34" charset="0"/>
              </a:rPr>
              <a:t>Two basic forms of transport across the cell membrane </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u="sng" dirty="0" smtClean="0">
                <a:latin typeface="Calibri" pitchFamily="34" charset="0"/>
                <a:cs typeface="Calibri" pitchFamily="34" charset="0"/>
              </a:rPr>
              <a:t>diffusion</a:t>
            </a:r>
            <a:r>
              <a:rPr lang="sr-Cyrl-RS" sz="2000" dirty="0" smtClean="0">
                <a:latin typeface="Calibri" pitchFamily="34" charset="0"/>
                <a:cs typeface="Calibri" pitchFamily="34" charset="0"/>
              </a:rPr>
              <a:t> (</a:t>
            </a:r>
            <a:r>
              <a:rPr lang="en-US" sz="2000" i="1" dirty="0">
                <a:latin typeface="Calibri" pitchFamily="34" charset="0"/>
                <a:cs typeface="Calibri" pitchFamily="34" charset="0"/>
              </a:rPr>
              <a:t>simple diffusion </a:t>
            </a:r>
            <a:r>
              <a:rPr lang="en-US" sz="2000" dirty="0">
                <a:latin typeface="Calibri" pitchFamily="34" charset="0"/>
                <a:cs typeface="Calibri" pitchFamily="34" charset="0"/>
              </a:rPr>
              <a:t>and </a:t>
            </a:r>
            <a:r>
              <a:rPr lang="en-US" sz="2000" i="1" dirty="0" smtClean="0">
                <a:latin typeface="Calibri" pitchFamily="34" charset="0"/>
                <a:cs typeface="Calibri" pitchFamily="34" charset="0"/>
              </a:rPr>
              <a:t>facilitated diffusion</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u="sng" dirty="0">
                <a:latin typeface="Calibri" pitchFamily="34" charset="0"/>
                <a:cs typeface="Calibri" pitchFamily="34" charset="0"/>
              </a:rPr>
              <a:t>active </a:t>
            </a:r>
            <a:r>
              <a:rPr lang="en-US" sz="2000" b="1" u="sng" dirty="0" smtClean="0">
                <a:latin typeface="Calibri" pitchFamily="34" charset="0"/>
                <a:cs typeface="Calibri" pitchFamily="34" charset="0"/>
              </a:rPr>
              <a:t>transport</a:t>
            </a:r>
            <a:r>
              <a:rPr lang="en-US" sz="2000" b="1" dirty="0" smtClean="0">
                <a:latin typeface="Calibri" pitchFamily="34" charset="0"/>
                <a:cs typeface="Calibri" pitchFamily="34" charset="0"/>
              </a:rPr>
              <a:t> </a:t>
            </a:r>
            <a:r>
              <a:rPr lang="sr-Cyrl-RS" sz="2000" dirty="0" smtClean="0">
                <a:latin typeface="Calibri" pitchFamily="34" charset="0"/>
                <a:cs typeface="Calibri" pitchFamily="34" charset="0"/>
              </a:rPr>
              <a:t>(</a:t>
            </a:r>
            <a:r>
              <a:rPr lang="en-US" sz="2000" i="1" dirty="0" smtClean="0">
                <a:latin typeface="Calibri" pitchFamily="34" charset="0"/>
                <a:cs typeface="Calibri" pitchFamily="34" charset="0"/>
              </a:rPr>
              <a:t>primary active transport</a:t>
            </a:r>
            <a:r>
              <a:rPr lang="sr-Cyrl-RS" sz="2000" i="1" dirty="0" smtClean="0">
                <a:latin typeface="Calibri" pitchFamily="34" charset="0"/>
                <a:cs typeface="Calibri" pitchFamily="34" charset="0"/>
              </a:rPr>
              <a:t> </a:t>
            </a:r>
            <a:r>
              <a:rPr lang="en-US" sz="2000" dirty="0" smtClean="0">
                <a:latin typeface="Calibri" pitchFamily="34" charset="0"/>
                <a:cs typeface="Calibri" pitchFamily="34" charset="0"/>
              </a:rPr>
              <a:t>and</a:t>
            </a:r>
            <a:r>
              <a:rPr lang="sr-Cyrl-RS" sz="2000" dirty="0" smtClean="0">
                <a:latin typeface="Calibri" pitchFamily="34" charset="0"/>
                <a:cs typeface="Calibri" pitchFamily="34" charset="0"/>
              </a:rPr>
              <a:t> </a:t>
            </a:r>
            <a:r>
              <a:rPr lang="en-US" sz="2000" i="1" dirty="0" smtClean="0">
                <a:latin typeface="Calibri" pitchFamily="34" charset="0"/>
                <a:cs typeface="Calibri" pitchFamily="34" charset="0"/>
              </a:rPr>
              <a:t>secondary active transport</a:t>
            </a:r>
            <a:r>
              <a:rPr lang="sr-Cyrl-RS" sz="2000" dirty="0" smtClean="0">
                <a:latin typeface="Calibri" pitchFamily="34" charset="0"/>
                <a:cs typeface="Calibri" pitchFamily="34" charset="0"/>
              </a:rPr>
              <a:t>).</a:t>
            </a:r>
            <a:endParaRPr lang="en-US" sz="2000" dirty="0">
              <a:latin typeface="Calibri" pitchFamily="34" charset="0"/>
              <a:cs typeface="Calibri" pitchFamily="34" charset="0"/>
            </a:endParaRPr>
          </a:p>
        </p:txBody>
      </p:sp>
      <p:sp>
        <p:nvSpPr>
          <p:cNvPr id="4"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Transport through the cell membrane</a:t>
            </a:r>
          </a:p>
        </p:txBody>
      </p:sp>
      <p:pic>
        <p:nvPicPr>
          <p:cNvPr id="2" name="Picture 1"/>
          <p:cNvPicPr>
            <a:picLocks noChangeAspect="1"/>
          </p:cNvPicPr>
          <p:nvPr/>
        </p:nvPicPr>
        <p:blipFill>
          <a:blip r:embed="rId2"/>
          <a:stretch>
            <a:fillRect/>
          </a:stretch>
        </p:blipFill>
        <p:spPr>
          <a:xfrm>
            <a:off x="1805146" y="2564904"/>
            <a:ext cx="5533709" cy="330615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5616624"/>
          </a:xfrm>
        </p:spPr>
        <p:txBody>
          <a:bodyPr/>
          <a:lstStyle/>
          <a:p>
            <a:endParaRPr lang="sr-Cyrl-RS" sz="2000" b="1" dirty="0" smtClean="0">
              <a:latin typeface="Calibri" pitchFamily="34" charset="0"/>
              <a:cs typeface="Calibri" pitchFamily="34" charset="0"/>
            </a:endParaRPr>
          </a:p>
          <a:p>
            <a:r>
              <a:rPr lang="en-US" sz="2000" b="1" dirty="0">
                <a:latin typeface="Calibri" pitchFamily="34" charset="0"/>
                <a:cs typeface="Calibri" pitchFamily="34" charset="0"/>
              </a:rPr>
              <a:t>Diffusion </a:t>
            </a:r>
            <a:r>
              <a:rPr lang="en-US" sz="2000" dirty="0">
                <a:latin typeface="Calibri" pitchFamily="34" charset="0"/>
                <a:cs typeface="Calibri" pitchFamily="34" charset="0"/>
              </a:rPr>
              <a:t>means the random, chaotic movement of molecules </a:t>
            </a:r>
            <a:r>
              <a:rPr lang="en-US" sz="2000" dirty="0" smtClean="0">
                <a:latin typeface="Calibri" pitchFamily="34" charset="0"/>
                <a:cs typeface="Calibri" pitchFamily="34" charset="0"/>
              </a:rPr>
              <a:t>and ions</a:t>
            </a:r>
            <a:r>
              <a:rPr lang="sr-Cyrl-RS" sz="2000" dirty="0" smtClean="0">
                <a:latin typeface="Calibri" pitchFamily="34" charset="0"/>
                <a:cs typeface="Calibri" pitchFamily="34" charset="0"/>
              </a:rPr>
              <a:t>;</a:t>
            </a:r>
          </a:p>
          <a:p>
            <a:endParaRPr lang="sr-Cyrl-RS" sz="1200" dirty="0" smtClean="0">
              <a:latin typeface="Calibri" pitchFamily="34" charset="0"/>
              <a:cs typeface="Calibri" pitchFamily="34" charset="0"/>
            </a:endParaRPr>
          </a:p>
          <a:p>
            <a:r>
              <a:rPr lang="en-US" sz="2000" dirty="0">
                <a:latin typeface="Calibri" pitchFamily="34" charset="0"/>
                <a:cs typeface="Calibri" pitchFamily="34" charset="0"/>
              </a:rPr>
              <a:t>The energy that enables diffusion is the </a:t>
            </a:r>
            <a:r>
              <a:rPr lang="en-US" sz="2000" b="1" dirty="0">
                <a:latin typeface="Calibri" pitchFamily="34" charset="0"/>
                <a:cs typeface="Calibri" pitchFamily="34" charset="0"/>
              </a:rPr>
              <a:t>kinetic </a:t>
            </a:r>
            <a:r>
              <a:rPr lang="en-US" sz="2000" b="1" dirty="0" smtClean="0">
                <a:latin typeface="Calibri" pitchFamily="34" charset="0"/>
                <a:cs typeface="Calibri" pitchFamily="34" charset="0"/>
              </a:rPr>
              <a:t>energy</a:t>
            </a:r>
            <a:r>
              <a:rPr lang="en-US" sz="2000" dirty="0" smtClean="0">
                <a:latin typeface="Calibri" pitchFamily="34" charset="0"/>
                <a:cs typeface="Calibri" pitchFamily="34" charset="0"/>
              </a:rPr>
              <a:t> – </a:t>
            </a:r>
            <a:r>
              <a:rPr lang="en-US" sz="2000" b="1" dirty="0" smtClean="0">
                <a:latin typeface="Calibri" pitchFamily="34" charset="0"/>
                <a:cs typeface="Calibri" pitchFamily="34" charset="0"/>
              </a:rPr>
              <a:t>energy of movement </a:t>
            </a:r>
            <a:r>
              <a:rPr lang="en-US" sz="2000" b="1" dirty="0">
                <a:latin typeface="Calibri" pitchFamily="34" charset="0"/>
                <a:cs typeface="Calibri" pitchFamily="34" charset="0"/>
              </a:rPr>
              <a:t>of matter</a:t>
            </a:r>
            <a:r>
              <a:rPr lang="sr-Cyrl-RS" sz="2000" dirty="0" smtClean="0">
                <a:latin typeface="Calibri" pitchFamily="34" charset="0"/>
                <a:cs typeface="Calibri" pitchFamily="34" charset="0"/>
              </a:rPr>
              <a:t>;</a:t>
            </a:r>
          </a:p>
          <a:p>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endParaRPr lang="sr-Cyrl-RS" sz="2000" dirty="0" smtClean="0">
              <a:latin typeface="Calibri" pitchFamily="34" charset="0"/>
              <a:cs typeface="Calibri" pitchFamily="34" charset="0"/>
            </a:endParaRPr>
          </a:p>
          <a:p>
            <a:endParaRPr lang="en-US" sz="2000" dirty="0" smtClean="0">
              <a:latin typeface="Calibri" pitchFamily="34" charset="0"/>
              <a:cs typeface="Calibri" pitchFamily="34" charset="0"/>
            </a:endParaRPr>
          </a:p>
          <a:p>
            <a:endParaRPr lang="en-US" sz="2000" dirty="0">
              <a:latin typeface="Calibri" pitchFamily="34" charset="0"/>
              <a:cs typeface="Calibri" pitchFamily="34" charset="0"/>
            </a:endParaRPr>
          </a:p>
          <a:p>
            <a:r>
              <a:rPr lang="en-US" sz="2000" dirty="0" smtClean="0">
                <a:latin typeface="Calibri" pitchFamily="34" charset="0"/>
                <a:cs typeface="Calibri" pitchFamily="34" charset="0"/>
              </a:rPr>
              <a:t>Diffusion </a:t>
            </a:r>
            <a:r>
              <a:rPr lang="en-US" sz="2000" dirty="0">
                <a:latin typeface="Calibri" pitchFamily="34" charset="0"/>
                <a:cs typeface="Calibri" pitchFamily="34" charset="0"/>
              </a:rPr>
              <a:t>through the cell </a:t>
            </a:r>
            <a:r>
              <a:rPr lang="en-US" sz="2000" dirty="0" smtClean="0">
                <a:latin typeface="Calibri" pitchFamily="34" charset="0"/>
                <a:cs typeface="Calibri" pitchFamily="34" charset="0"/>
              </a:rPr>
              <a:t>membrane</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simple </a:t>
            </a:r>
            <a:r>
              <a:rPr lang="en-US" sz="2000" b="1" dirty="0" smtClean="0">
                <a:latin typeface="Calibri" pitchFamily="34" charset="0"/>
                <a:cs typeface="Calibri" pitchFamily="34" charset="0"/>
              </a:rPr>
              <a:t>diffusion</a:t>
            </a:r>
            <a:r>
              <a:rPr lang="sr-Cyrl-RS" sz="2000" dirty="0" smtClean="0">
                <a:latin typeface="Calibri" pitchFamily="34" charset="0"/>
                <a:cs typeface="Calibri" pitchFamily="34" charset="0"/>
              </a:rPr>
              <a:t>,</a:t>
            </a:r>
          </a:p>
          <a:p>
            <a:pPr>
              <a:buNone/>
            </a:pPr>
            <a:r>
              <a:rPr lang="sr-Cyrl-RS" sz="2000" dirty="0" smtClean="0">
                <a:latin typeface="Calibri" pitchFamily="34" charset="0"/>
                <a:cs typeface="Calibri" pitchFamily="34" charset="0"/>
              </a:rPr>
              <a:t>	-	</a:t>
            </a:r>
            <a:r>
              <a:rPr lang="en-US" sz="2000" b="1" dirty="0">
                <a:latin typeface="Calibri" pitchFamily="34" charset="0"/>
                <a:cs typeface="Calibri" pitchFamily="34" charset="0"/>
              </a:rPr>
              <a:t>facilitated diffusion</a:t>
            </a:r>
            <a:r>
              <a:rPr lang="sr-Cyrl-RS" sz="2000" dirty="0" smtClean="0">
                <a:latin typeface="Calibri" pitchFamily="34" charset="0"/>
                <a:cs typeface="Calibri" pitchFamily="34" charset="0"/>
              </a:rPr>
              <a:t>.</a:t>
            </a:r>
            <a:endParaRPr lang="sr-Cyrl-RS" sz="2000" b="1" dirty="0" smtClean="0">
              <a:latin typeface="Calibri" pitchFamily="34" charset="0"/>
              <a:cs typeface="Calibri" pitchFamily="34" charset="0"/>
            </a:endParaRPr>
          </a:p>
        </p:txBody>
      </p:sp>
      <p:sp>
        <p:nvSpPr>
          <p:cNvPr id="6" name="Title 1"/>
          <p:cNvSpPr>
            <a:spLocks noGrp="1"/>
          </p:cNvSpPr>
          <p:nvPr>
            <p:ph type="title"/>
          </p:nvPr>
        </p:nvSpPr>
        <p:spPr>
          <a:xfrm>
            <a:off x="457200" y="274638"/>
            <a:ext cx="8229600" cy="490066"/>
          </a:xfrm>
        </p:spPr>
        <p:txBody>
          <a:bodyPr/>
          <a:lstStyle/>
          <a:p>
            <a:r>
              <a:rPr lang="en-US" sz="3200" dirty="0">
                <a:latin typeface="Calibri" pitchFamily="34" charset="0"/>
                <a:cs typeface="Calibri" pitchFamily="34" charset="0"/>
              </a:rPr>
              <a:t>Transport through the cell membrane</a:t>
            </a:r>
          </a:p>
        </p:txBody>
      </p:sp>
      <p:pic>
        <p:nvPicPr>
          <p:cNvPr id="5" name="Picture 4"/>
          <p:cNvPicPr>
            <a:picLocks noChangeAspect="1"/>
          </p:cNvPicPr>
          <p:nvPr/>
        </p:nvPicPr>
        <p:blipFill>
          <a:blip r:embed="rId2"/>
          <a:stretch>
            <a:fillRect/>
          </a:stretch>
        </p:blipFill>
        <p:spPr>
          <a:xfrm>
            <a:off x="2691684" y="2311757"/>
            <a:ext cx="3760631" cy="223448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9975</TotalTime>
  <Words>4402</Words>
  <Application>Microsoft Office PowerPoint</Application>
  <PresentationFormat>On-screen Show (4:3)</PresentationFormat>
  <Paragraphs>452</Paragraphs>
  <Slides>66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66</vt:i4>
      </vt:variant>
    </vt:vector>
  </HeadingPairs>
  <TitlesOfParts>
    <vt:vector size="73" baseType="lpstr">
      <vt:lpstr>Arial</vt:lpstr>
      <vt:lpstr>Bookman Old Style</vt:lpstr>
      <vt:lpstr>Calibri</vt:lpstr>
      <vt:lpstr>Cambria Math</vt:lpstr>
      <vt:lpstr>Garamond</vt:lpstr>
      <vt:lpstr>Symbol</vt:lpstr>
      <vt:lpstr>Theme1</vt:lpstr>
      <vt:lpstr>Physiology of excitable tissues</vt:lpstr>
      <vt:lpstr>PowerPoint Presentation</vt:lpstr>
      <vt:lpstr>Cell membrane</vt:lpstr>
      <vt:lpstr>Cell membrane</vt:lpstr>
      <vt:lpstr>Cell membrane</vt:lpstr>
      <vt:lpstr>Intercellular connections</vt:lpstr>
      <vt:lpstr>Intercellular connections</vt:lpstr>
      <vt:lpstr>Transport through the cell membrane</vt:lpstr>
      <vt:lpstr>Transport through the cell membrane</vt:lpstr>
      <vt:lpstr>Transport through the cell membrane</vt:lpstr>
      <vt:lpstr>Transport through the cell membrane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PowerPoint Presentation</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vt:lpstr>
      <vt:lpstr>Membrane and action potentials –  types of action potentials</vt:lpstr>
      <vt:lpstr>Membrane and action potentials –  types of action potentials</vt:lpstr>
      <vt:lpstr>Membrane and action potentials –  types of action potentials</vt:lpstr>
      <vt:lpstr>Membrane and action potentials</vt:lpstr>
      <vt:lpstr>Membrane and action potentials</vt:lpstr>
      <vt:lpstr>Membrane and action potentials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Транспорт јона и молекула кроз ћелијску мембрану.  Мембрански и акциони потенцијали.</dc:title>
  <dc:creator>Editor</dc:creator>
  <cp:lastModifiedBy>Editor</cp:lastModifiedBy>
  <cp:revision>186</cp:revision>
  <dcterms:created xsi:type="dcterms:W3CDTF">2018-09-04T11:58:08Z</dcterms:created>
  <dcterms:modified xsi:type="dcterms:W3CDTF">2023-10-31T10:24:44Z</dcterms:modified>
</cp:coreProperties>
</file>