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7"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s-UY"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55BFC6D-49D6-4A45-BC75-BEF4510F6CAC}" type="datetimeFigureOut">
              <a:rPr lang="en-US" smtClean="0"/>
              <a:pPr/>
              <a:t>10/31/2023</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85CDAE8-9A19-4103-BA2B-21EACE53771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leica-microsystems.com/fileadmin/_migrated/tx_mediatishtml5video/Electrophysiology_on_brain_slices.mp4" TargetMode="External"/><Relationship Id="rId2" Type="http://schemas.openxmlformats.org/officeDocument/2006/relationships/hyperlink" Target="https://www.leica-microsystems.com/fileadmin/_migrated/tx_mediatishtml5video/Preparation_of_acute_brain_slices.mp4" TargetMode="External"/><Relationship Id="rId1" Type="http://schemas.openxmlformats.org/officeDocument/2006/relationships/slideLayout" Target="../slideLayouts/slideLayout2.xml"/><Relationship Id="rId4" Type="http://schemas.openxmlformats.org/officeDocument/2006/relationships/hyperlink" Target="https://www.leica-microsystems.com/fileadmin/_migrated/tx_mediatishtml5video/Electrophysiology_on_cultured_cells.mp4"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420888"/>
            <a:ext cx="9144000" cy="2304256"/>
          </a:xfrm>
        </p:spPr>
        <p:txBody>
          <a:bodyPr/>
          <a:lstStyle/>
          <a:p>
            <a:r>
              <a:rPr lang="en-US" b="1" dirty="0"/>
              <a:t>The examination of membrane potentials</a:t>
            </a:r>
            <a:endParaRPr lang="en-US" b="1" dirty="0">
              <a:solidFill>
                <a:schemeClr val="tx1"/>
              </a:solidFill>
              <a:latin typeface="Calibri" pitchFamily="34" charset="0"/>
              <a:cs typeface="Calibri" pitchFamily="34" charset="0"/>
            </a:endParaRPr>
          </a:p>
        </p:txBody>
      </p:sp>
      <p:sp>
        <p:nvSpPr>
          <p:cNvPr id="3" name="Subtitle 2"/>
          <p:cNvSpPr>
            <a:spLocks noGrp="1"/>
          </p:cNvSpPr>
          <p:nvPr>
            <p:ph type="subTitle" idx="1"/>
          </p:nvPr>
        </p:nvSpPr>
        <p:spPr>
          <a:xfrm>
            <a:off x="1371600" y="5157192"/>
            <a:ext cx="6400800" cy="1152128"/>
          </a:xfrm>
        </p:spPr>
        <p:txBody>
          <a:bodyPr/>
          <a:lstStyle/>
          <a:p>
            <a:pPr>
              <a:spcBef>
                <a:spcPts val="0"/>
              </a:spcBef>
            </a:pPr>
            <a:r>
              <a:rPr lang="en-US" sz="2400" dirty="0">
                <a:latin typeface="Calibri" pitchFamily="34" charset="0"/>
                <a:cs typeface="Calibri" pitchFamily="34" charset="0"/>
              </a:rPr>
              <a:t>Department of </a:t>
            </a:r>
            <a:r>
              <a:rPr lang="en-US" sz="2400" dirty="0" smtClean="0">
                <a:latin typeface="Calibri" pitchFamily="34" charset="0"/>
                <a:cs typeface="Calibri" pitchFamily="34" charset="0"/>
              </a:rPr>
              <a:t>Physiology</a:t>
            </a:r>
          </a:p>
          <a:p>
            <a:pPr>
              <a:spcBef>
                <a:spcPts val="0"/>
              </a:spcBef>
            </a:pPr>
            <a:r>
              <a:rPr lang="en-US" sz="3600" b="1" dirty="0" smtClean="0">
                <a:latin typeface="Calibri" pitchFamily="34" charset="0"/>
                <a:cs typeface="Calibri" pitchFamily="34" charset="0"/>
              </a:rPr>
              <a:t>Ivan </a:t>
            </a:r>
            <a:r>
              <a:rPr lang="en-US" sz="3600" b="1" dirty="0">
                <a:latin typeface="Calibri" pitchFamily="34" charset="0"/>
                <a:cs typeface="Calibri" pitchFamily="34" charset="0"/>
              </a:rPr>
              <a:t>Srejović</a:t>
            </a:r>
          </a:p>
        </p:txBody>
      </p:sp>
      <p:sp>
        <p:nvSpPr>
          <p:cNvPr id="4" name="TextBox 3"/>
          <p:cNvSpPr txBox="1"/>
          <p:nvPr/>
        </p:nvSpPr>
        <p:spPr>
          <a:xfrm>
            <a:off x="2375756" y="797803"/>
            <a:ext cx="4392488" cy="830997"/>
          </a:xfrm>
          <a:prstGeom prst="rect">
            <a:avLst/>
          </a:prstGeom>
          <a:noFill/>
        </p:spPr>
        <p:txBody>
          <a:bodyPr wrap="square" rtlCol="0">
            <a:spAutoFit/>
          </a:bodyPr>
          <a:lstStyle/>
          <a:p>
            <a:pPr algn="ctr"/>
            <a:r>
              <a:rPr lang="en-US" sz="2400" dirty="0">
                <a:latin typeface="Calibri" pitchFamily="34" charset="0"/>
                <a:cs typeface="Calibri" pitchFamily="34" charset="0"/>
              </a:rPr>
              <a:t>Faculty of Medical </a:t>
            </a:r>
            <a:r>
              <a:rPr lang="en-US" sz="2400" dirty="0" smtClean="0">
                <a:latin typeface="Calibri" pitchFamily="34" charset="0"/>
                <a:cs typeface="Calibri" pitchFamily="34" charset="0"/>
              </a:rPr>
              <a:t>Sciences</a:t>
            </a:r>
          </a:p>
          <a:p>
            <a:pPr algn="ctr"/>
            <a:r>
              <a:rPr lang="en-US" sz="2400" dirty="0" smtClean="0">
                <a:latin typeface="Calibri" pitchFamily="34" charset="0"/>
                <a:cs typeface="Calibri" pitchFamily="34" charset="0"/>
              </a:rPr>
              <a:t>University </a:t>
            </a:r>
            <a:r>
              <a:rPr lang="en-US" sz="2400" dirty="0">
                <a:latin typeface="Calibri" pitchFamily="34" charset="0"/>
                <a:cs typeface="Calibri" pitchFamily="34" charset="0"/>
              </a:rPr>
              <a:t>of Kragujevac</a:t>
            </a:r>
          </a:p>
        </p:txBody>
      </p:sp>
      <p:pic>
        <p:nvPicPr>
          <p:cNvPr id="5" name="Picture 129" descr="Related image"/>
          <p:cNvPicPr>
            <a:picLocks noChangeAspect="1" noChangeArrowheads="1"/>
          </p:cNvPicPr>
          <p:nvPr/>
        </p:nvPicPr>
        <p:blipFill>
          <a:blip r:embed="rId2" cstate="print"/>
          <a:srcRect/>
          <a:stretch>
            <a:fillRect/>
          </a:stretch>
        </p:blipFill>
        <p:spPr bwMode="auto">
          <a:xfrm>
            <a:off x="1043608" y="332657"/>
            <a:ext cx="1188000" cy="1800200"/>
          </a:xfrm>
          <a:prstGeom prst="rect">
            <a:avLst/>
          </a:prstGeom>
          <a:noFill/>
        </p:spPr>
      </p:pic>
      <p:pic>
        <p:nvPicPr>
          <p:cNvPr id="6" name="Picture 6"/>
          <p:cNvPicPr>
            <a:picLocks noChangeAspect="1" noChangeArrowheads="1"/>
          </p:cNvPicPr>
          <p:nvPr/>
        </p:nvPicPr>
        <p:blipFill>
          <a:blip r:embed="rId3" cstate="print"/>
          <a:srcRect/>
          <a:stretch>
            <a:fillRect/>
          </a:stretch>
        </p:blipFill>
        <p:spPr bwMode="auto">
          <a:xfrm>
            <a:off x="6309741" y="332656"/>
            <a:ext cx="2222699" cy="18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600" dirty="0">
                <a:latin typeface="Calibri" panose="020F0502020204030204" pitchFamily="34" charset="0"/>
                <a:cs typeface="Calibri" panose="020F0502020204030204" pitchFamily="34" charset="0"/>
              </a:rPr>
              <a:t>Historical background</a:t>
            </a:r>
          </a:p>
        </p:txBody>
      </p:sp>
      <p:sp>
        <p:nvSpPr>
          <p:cNvPr id="3" name="Content Placeholder 2"/>
          <p:cNvSpPr>
            <a:spLocks noGrp="1"/>
          </p:cNvSpPr>
          <p:nvPr>
            <p:ph idx="1"/>
          </p:nvPr>
        </p:nvSpPr>
        <p:spPr>
          <a:xfrm>
            <a:off x="457200" y="1052736"/>
            <a:ext cx="8229600" cy="5544616"/>
          </a:xfrm>
        </p:spPr>
        <p:txBody>
          <a:bodyPr/>
          <a:lstStyle/>
          <a:p>
            <a:r>
              <a:rPr lang="en-US" sz="2000" dirty="0">
                <a:latin typeface="Calibri" panose="020F0502020204030204" pitchFamily="34" charset="0"/>
                <a:cs typeface="Calibri" panose="020F0502020204030204" pitchFamily="34" charset="0"/>
              </a:rPr>
              <a:t>Beginning with Luigi Galvani’s pioneering work in the 18th century and the work of Emil du Bois-</a:t>
            </a:r>
            <a:r>
              <a:rPr lang="en-US" sz="2000" dirty="0" err="1">
                <a:latin typeface="Calibri" panose="020F0502020204030204" pitchFamily="34" charset="0"/>
                <a:cs typeface="Calibri" panose="020F0502020204030204" pitchFamily="34" charset="0"/>
              </a:rPr>
              <a:t>Reymond</a:t>
            </a:r>
            <a:r>
              <a:rPr lang="en-US" sz="2000" dirty="0">
                <a:latin typeface="Calibri" panose="020F0502020204030204" pitchFamily="34" charset="0"/>
                <a:cs typeface="Calibri" panose="020F0502020204030204" pitchFamily="34" charset="0"/>
              </a:rPr>
              <a:t>, Johannes Peter Müller, and Hermann von Helmholtz in the 19th century, the excitability of membranes and cells has always been of major interest for research on the nervous </a:t>
            </a:r>
            <a:r>
              <a:rPr lang="en-US" sz="2000" dirty="0" smtClean="0">
                <a:latin typeface="Calibri" panose="020F0502020204030204" pitchFamily="34" charset="0"/>
                <a:cs typeface="Calibri" panose="020F0502020204030204" pitchFamily="34" charset="0"/>
              </a:rPr>
              <a:t>system;</a:t>
            </a:r>
          </a:p>
          <a:p>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Alan </a:t>
            </a:r>
            <a:r>
              <a:rPr lang="en-US" sz="2000" dirty="0">
                <a:latin typeface="Calibri" panose="020F0502020204030204" pitchFamily="34" charset="0"/>
                <a:cs typeface="Calibri" panose="020F0502020204030204" pitchFamily="34" charset="0"/>
              </a:rPr>
              <a:t>Lloyd Hodgkin and Andrew Huxley revealed the ion channel events of action potentials in 1952 using the voltage-clamp technique and were awarded the Nobel Prize in Physiology and Medicine in 1963 for their outstanding </a:t>
            </a:r>
            <a:r>
              <a:rPr lang="en-US" sz="2000" dirty="0" smtClean="0">
                <a:latin typeface="Calibri" panose="020F0502020204030204" pitchFamily="34" charset="0"/>
                <a:cs typeface="Calibri" panose="020F0502020204030204" pitchFamily="34" charset="0"/>
              </a:rPr>
              <a:t>work;</a:t>
            </a:r>
          </a:p>
          <a:p>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In the late 1970s, Bert </a:t>
            </a:r>
            <a:r>
              <a:rPr lang="en-US" sz="2000" dirty="0" err="1">
                <a:latin typeface="Calibri" panose="020F0502020204030204" pitchFamily="34" charset="0"/>
                <a:cs typeface="Calibri" panose="020F0502020204030204" pitchFamily="34" charset="0"/>
              </a:rPr>
              <a:t>Sakmann</a:t>
            </a:r>
            <a:r>
              <a:rPr lang="en-US" sz="2000" dirty="0">
                <a:latin typeface="Calibri" panose="020F0502020204030204" pitchFamily="34" charset="0"/>
                <a:cs typeface="Calibri" panose="020F0502020204030204" pitchFamily="34" charset="0"/>
              </a:rPr>
              <a:t> and Erwin </a:t>
            </a:r>
            <a:r>
              <a:rPr lang="en-US" sz="2000" dirty="0" err="1">
                <a:latin typeface="Calibri" panose="020F0502020204030204" pitchFamily="34" charset="0"/>
                <a:cs typeface="Calibri" panose="020F0502020204030204" pitchFamily="34" charset="0"/>
              </a:rPr>
              <a:t>Neher</a:t>
            </a:r>
            <a:r>
              <a:rPr lang="en-US" sz="2000" dirty="0">
                <a:latin typeface="Calibri" panose="020F0502020204030204" pitchFamily="34" charset="0"/>
                <a:cs typeface="Calibri" panose="020F0502020204030204" pitchFamily="34" charset="0"/>
              </a:rPr>
              <a:t> refined the voltage-clamp technique and, for the first time, resolved single ion channel currents across a membrane </a:t>
            </a:r>
            <a:r>
              <a:rPr lang="en-US" sz="2000" dirty="0" smtClean="0">
                <a:latin typeface="Calibri" panose="020F0502020204030204" pitchFamily="34" charset="0"/>
                <a:cs typeface="Calibri" panose="020F0502020204030204" pitchFamily="34" charset="0"/>
              </a:rPr>
              <a:t>patch;</a:t>
            </a:r>
          </a:p>
          <a:p>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They were also honored with the Nobel Prize in Physiology and Medicine in </a:t>
            </a:r>
            <a:r>
              <a:rPr lang="en-US" sz="2000" dirty="0" smtClean="0">
                <a:latin typeface="Calibri" panose="020F0502020204030204" pitchFamily="34" charset="0"/>
                <a:cs typeface="Calibri" panose="020F0502020204030204" pitchFamily="34" charset="0"/>
              </a:rPr>
              <a:t>1991.</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28234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600" dirty="0" smtClean="0">
                <a:latin typeface="Calibri" panose="020F0502020204030204" pitchFamily="34" charset="0"/>
                <a:cs typeface="Calibri" panose="020F0502020204030204" pitchFamily="34" charset="0"/>
              </a:rPr>
              <a:t>The </a:t>
            </a:r>
            <a:r>
              <a:rPr lang="en-US" sz="3600" dirty="0">
                <a:latin typeface="Calibri" panose="020F0502020204030204" pitchFamily="34" charset="0"/>
                <a:cs typeface="Calibri" panose="020F0502020204030204" pitchFamily="34" charset="0"/>
              </a:rPr>
              <a:t>patch-clamp technique</a:t>
            </a:r>
          </a:p>
        </p:txBody>
      </p:sp>
      <p:sp>
        <p:nvSpPr>
          <p:cNvPr id="3" name="Content Placeholder 2"/>
          <p:cNvSpPr>
            <a:spLocks noGrp="1"/>
          </p:cNvSpPr>
          <p:nvPr>
            <p:ph idx="1"/>
          </p:nvPr>
        </p:nvSpPr>
        <p:spPr>
          <a:xfrm>
            <a:off x="457200" y="1052736"/>
            <a:ext cx="8229600" cy="5544616"/>
          </a:xfrm>
        </p:spPr>
        <p:txBody>
          <a:bodyPr/>
          <a:lstStyle/>
          <a:p>
            <a:r>
              <a:rPr lang="en-US" sz="2000" dirty="0">
                <a:latin typeface="Calibri" panose="020F0502020204030204" pitchFamily="34" charset="0"/>
                <a:cs typeface="Calibri" panose="020F0502020204030204" pitchFamily="34" charset="0"/>
              </a:rPr>
              <a:t>The patch-clamp technique allows the investigation of a small set or even single ion </a:t>
            </a:r>
            <a:r>
              <a:rPr lang="en-US" sz="2000" dirty="0" smtClean="0">
                <a:latin typeface="Calibri" panose="020F0502020204030204" pitchFamily="34" charset="0"/>
                <a:cs typeface="Calibri" panose="020F0502020204030204" pitchFamily="34" charset="0"/>
              </a:rPr>
              <a:t>channels;</a:t>
            </a:r>
          </a:p>
          <a:p>
            <a:r>
              <a:rPr lang="en-US" sz="2000" dirty="0">
                <a:latin typeface="Calibri" panose="020F0502020204030204" pitchFamily="34" charset="0"/>
                <a:cs typeface="Calibri" panose="020F0502020204030204" pitchFamily="34" charset="0"/>
              </a:rPr>
              <a:t>A single ion channel conducts around 10 million ions per </a:t>
            </a:r>
            <a:r>
              <a:rPr lang="en-US" sz="2000" dirty="0" smtClean="0">
                <a:latin typeface="Calibri" panose="020F0502020204030204" pitchFamily="34" charset="0"/>
                <a:cs typeface="Calibri" panose="020F0502020204030204" pitchFamily="34" charset="0"/>
              </a:rPr>
              <a:t>second, but </a:t>
            </a:r>
            <a:r>
              <a:rPr lang="en-US" sz="2000" dirty="0">
                <a:latin typeface="Calibri" panose="020F0502020204030204" pitchFamily="34" charset="0"/>
                <a:cs typeface="Calibri" panose="020F0502020204030204" pitchFamily="34" charset="0"/>
              </a:rPr>
              <a:t>the current is only a few </a:t>
            </a:r>
            <a:r>
              <a:rPr lang="en-US" sz="2000" dirty="0" err="1" smtClean="0">
                <a:latin typeface="Calibri" panose="020F0502020204030204" pitchFamily="34" charset="0"/>
                <a:cs typeface="Calibri" panose="020F0502020204030204" pitchFamily="34" charset="0"/>
              </a:rPr>
              <a:t>picoamperes</a:t>
            </a:r>
            <a:r>
              <a:rPr lang="en-US" sz="2000" dirty="0" smtClean="0">
                <a:latin typeface="Calibri" panose="020F0502020204030204" pitchFamily="34" charset="0"/>
                <a:cs typeface="Calibri" panose="020F0502020204030204" pitchFamily="34" charset="0"/>
              </a:rPr>
              <a:t>;</a:t>
            </a:r>
          </a:p>
          <a:p>
            <a:r>
              <a:rPr lang="en-US" sz="2000" dirty="0" smtClean="0">
                <a:latin typeface="Calibri" panose="020F0502020204030204" pitchFamily="34" charset="0"/>
                <a:cs typeface="Calibri" panose="020F0502020204030204" pitchFamily="34" charset="0"/>
              </a:rPr>
              <a:t>Tight </a:t>
            </a:r>
            <a:r>
              <a:rPr lang="en-US" sz="2000" dirty="0">
                <a:latin typeface="Calibri" panose="020F0502020204030204" pitchFamily="34" charset="0"/>
                <a:cs typeface="Calibri" panose="020F0502020204030204" pitchFamily="34" charset="0"/>
              </a:rPr>
              <a:t>seal electrically isolates the membrane patch, which means that all ions flowing through the membrane patch flow into the pipette and are recorded by a </a:t>
            </a:r>
            <a:r>
              <a:rPr lang="en-US" sz="2000" dirty="0" err="1">
                <a:latin typeface="Calibri" panose="020F0502020204030204" pitchFamily="34" charset="0"/>
                <a:cs typeface="Calibri" panose="020F0502020204030204" pitchFamily="34" charset="0"/>
              </a:rPr>
              <a:t>chlorided</a:t>
            </a:r>
            <a:r>
              <a:rPr lang="en-US" sz="2000" dirty="0">
                <a:latin typeface="Calibri" panose="020F0502020204030204" pitchFamily="34" charset="0"/>
                <a:cs typeface="Calibri" panose="020F0502020204030204" pitchFamily="34" charset="0"/>
              </a:rPr>
              <a:t> silver wire electrode (acts as a silver chloride (Ag/</a:t>
            </a:r>
            <a:r>
              <a:rPr lang="en-US" sz="2000" dirty="0" err="1">
                <a:latin typeface="Calibri" panose="020F0502020204030204" pitchFamily="34" charset="0"/>
                <a:cs typeface="Calibri" panose="020F0502020204030204" pitchFamily="34" charset="0"/>
              </a:rPr>
              <a:t>AgCl</a:t>
            </a:r>
            <a:r>
              <a:rPr lang="en-US" sz="2000" dirty="0">
                <a:latin typeface="Calibri" panose="020F0502020204030204" pitchFamily="34" charset="0"/>
                <a:cs typeface="Calibri" panose="020F0502020204030204" pitchFamily="34" charset="0"/>
              </a:rPr>
              <a:t>) electrode) connected to a highly sensitive electronic amplifier.</a:t>
            </a:r>
          </a:p>
        </p:txBody>
      </p:sp>
      <p:pic>
        <p:nvPicPr>
          <p:cNvPr id="4" name="Picture 3"/>
          <p:cNvPicPr>
            <a:picLocks noChangeAspect="1"/>
          </p:cNvPicPr>
          <p:nvPr/>
        </p:nvPicPr>
        <p:blipFill>
          <a:blip r:embed="rId2"/>
          <a:stretch>
            <a:fillRect/>
          </a:stretch>
        </p:blipFill>
        <p:spPr>
          <a:xfrm>
            <a:off x="2605343" y="3825044"/>
            <a:ext cx="3933313" cy="2871318"/>
          </a:xfrm>
          <a:prstGeom prst="rect">
            <a:avLst/>
          </a:prstGeom>
        </p:spPr>
      </p:pic>
    </p:spTree>
    <p:extLst>
      <p:ext uri="{BB962C8B-B14F-4D97-AF65-F5344CB8AC3E}">
        <p14:creationId xmlns:p14="http://schemas.microsoft.com/office/powerpoint/2010/main" val="1780008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600" dirty="0" smtClean="0">
                <a:latin typeface="Calibri" panose="020F0502020204030204" pitchFamily="34" charset="0"/>
                <a:cs typeface="Calibri" panose="020F0502020204030204" pitchFamily="34" charset="0"/>
              </a:rPr>
              <a:t>The </a:t>
            </a:r>
            <a:r>
              <a:rPr lang="en-US" sz="3600" dirty="0">
                <a:latin typeface="Calibri" panose="020F0502020204030204" pitchFamily="34" charset="0"/>
                <a:cs typeface="Calibri" panose="020F0502020204030204" pitchFamily="34" charset="0"/>
              </a:rPr>
              <a:t>patch-clamp technique</a:t>
            </a:r>
          </a:p>
        </p:txBody>
      </p:sp>
      <p:sp>
        <p:nvSpPr>
          <p:cNvPr id="3" name="Content Placeholder 2"/>
          <p:cNvSpPr>
            <a:spLocks noGrp="1"/>
          </p:cNvSpPr>
          <p:nvPr>
            <p:ph idx="1"/>
          </p:nvPr>
        </p:nvSpPr>
        <p:spPr>
          <a:xfrm>
            <a:off x="457200" y="1052736"/>
            <a:ext cx="8229600" cy="5544616"/>
          </a:xfrm>
        </p:spPr>
        <p:txBody>
          <a:bodyPr/>
          <a:lstStyle/>
          <a:p>
            <a:r>
              <a:rPr lang="en-US" sz="2000" dirty="0">
                <a:latin typeface="Calibri" panose="020F0502020204030204" pitchFamily="34" charset="0"/>
                <a:cs typeface="Calibri" panose="020F0502020204030204" pitchFamily="34" charset="0"/>
              </a:rPr>
              <a:t>To prevent alterations in the membrane potential, a compensating current that resembles the current that is flowing through the membrane is generated by the amplifier as a negative feedback </a:t>
            </a:r>
            <a:r>
              <a:rPr lang="en-US" sz="2000" dirty="0" smtClean="0">
                <a:latin typeface="Calibri" panose="020F0502020204030204" pitchFamily="34" charset="0"/>
                <a:cs typeface="Calibri" panose="020F0502020204030204" pitchFamily="34" charset="0"/>
              </a:rPr>
              <a:t>mechanism;</a:t>
            </a:r>
          </a:p>
          <a:p>
            <a:r>
              <a:rPr lang="en-US" sz="2000" dirty="0">
                <a:latin typeface="Calibri" panose="020F0502020204030204" pitchFamily="34" charset="0"/>
                <a:cs typeface="Calibri" panose="020F0502020204030204" pitchFamily="34" charset="0"/>
              </a:rPr>
              <a:t>The membrane potential of the cell is measured and compared to the command </a:t>
            </a:r>
            <a:r>
              <a:rPr lang="en-US" sz="2000" dirty="0" smtClean="0">
                <a:latin typeface="Calibri" panose="020F0502020204030204" pitchFamily="34" charset="0"/>
                <a:cs typeface="Calibri" panose="020F0502020204030204" pitchFamily="34" charset="0"/>
              </a:rPr>
              <a:t>potential;</a:t>
            </a:r>
          </a:p>
          <a:p>
            <a:r>
              <a:rPr lang="en-US" sz="2000" dirty="0">
                <a:latin typeface="Calibri" panose="020F0502020204030204" pitchFamily="34" charset="0"/>
                <a:cs typeface="Calibri" panose="020F0502020204030204" pitchFamily="34" charset="0"/>
              </a:rPr>
              <a:t>The membrane potential of the cell is measured and compared to the command </a:t>
            </a:r>
            <a:r>
              <a:rPr lang="en-US" sz="2000" dirty="0" smtClean="0">
                <a:latin typeface="Calibri" panose="020F0502020204030204" pitchFamily="34" charset="0"/>
                <a:cs typeface="Calibri" panose="020F0502020204030204" pitchFamily="34" charset="0"/>
              </a:rPr>
              <a:t>potential</a:t>
            </a:r>
            <a:r>
              <a:rPr lang="en-US" sz="2000" dirty="0">
                <a:latin typeface="Calibri" panose="020F0502020204030204" pitchFamily="34" charset="0"/>
                <a:cs typeface="Calibri" panose="020F0502020204030204" pitchFamily="34" charset="0"/>
              </a:rPr>
              <a:t>;</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If </a:t>
            </a:r>
            <a:r>
              <a:rPr lang="en-US" sz="2000" dirty="0">
                <a:latin typeface="Calibri" panose="020F0502020204030204" pitchFamily="34" charset="0"/>
                <a:cs typeface="Calibri" panose="020F0502020204030204" pitchFamily="34" charset="0"/>
              </a:rPr>
              <a:t>there are differences between the command potential and the measurement, a current will be injected. </a:t>
            </a:r>
          </a:p>
        </p:txBody>
      </p:sp>
      <p:pic>
        <p:nvPicPr>
          <p:cNvPr id="5" name="Picture 4"/>
          <p:cNvPicPr>
            <a:picLocks noChangeAspect="1"/>
          </p:cNvPicPr>
          <p:nvPr/>
        </p:nvPicPr>
        <p:blipFill>
          <a:blip r:embed="rId2"/>
          <a:stretch>
            <a:fillRect/>
          </a:stretch>
        </p:blipFill>
        <p:spPr>
          <a:xfrm>
            <a:off x="2749643" y="4080963"/>
            <a:ext cx="3644713" cy="2754725"/>
          </a:xfrm>
          <a:prstGeom prst="rect">
            <a:avLst/>
          </a:prstGeom>
        </p:spPr>
      </p:pic>
    </p:spTree>
    <p:extLst>
      <p:ext uri="{BB962C8B-B14F-4D97-AF65-F5344CB8AC3E}">
        <p14:creationId xmlns:p14="http://schemas.microsoft.com/office/powerpoint/2010/main" val="4183553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600" dirty="0">
                <a:latin typeface="Calibri" panose="020F0502020204030204" pitchFamily="34" charset="0"/>
                <a:cs typeface="Calibri" panose="020F0502020204030204" pitchFamily="34" charset="0"/>
              </a:rPr>
              <a:t>Patch-clamp configurations</a:t>
            </a:r>
          </a:p>
        </p:txBody>
      </p:sp>
      <p:sp>
        <p:nvSpPr>
          <p:cNvPr id="3" name="Content Placeholder 2"/>
          <p:cNvSpPr>
            <a:spLocks noGrp="1"/>
          </p:cNvSpPr>
          <p:nvPr>
            <p:ph idx="1"/>
          </p:nvPr>
        </p:nvSpPr>
        <p:spPr>
          <a:xfrm>
            <a:off x="457200" y="1052736"/>
            <a:ext cx="8229600" cy="5544616"/>
          </a:xfrm>
        </p:spPr>
        <p:txBody>
          <a:bodyPr/>
          <a:lstStyle/>
          <a:p>
            <a:r>
              <a:rPr lang="en-US" sz="2000" dirty="0">
                <a:latin typeface="Calibri" panose="020F0502020204030204" pitchFamily="34" charset="0"/>
                <a:cs typeface="Calibri" panose="020F0502020204030204" pitchFamily="34" charset="0"/>
              </a:rPr>
              <a:t>Depending on the research interest, different configurations can be used. In the </a:t>
            </a:r>
            <a:r>
              <a:rPr lang="en-US" sz="2000" b="1" dirty="0">
                <a:latin typeface="Calibri" panose="020F0502020204030204" pitchFamily="34" charset="0"/>
                <a:cs typeface="Calibri" panose="020F0502020204030204" pitchFamily="34" charset="0"/>
              </a:rPr>
              <a:t>cell-attached mode</a:t>
            </a:r>
            <a:r>
              <a:rPr lang="en-US" sz="2000" dirty="0">
                <a:latin typeface="Calibri" panose="020F0502020204030204" pitchFamily="34" charset="0"/>
                <a:cs typeface="Calibri" panose="020F0502020204030204" pitchFamily="34" charset="0"/>
              </a:rPr>
              <a:t>, the </a:t>
            </a:r>
            <a:r>
              <a:rPr lang="en-US" sz="2000" b="1" dirty="0">
                <a:latin typeface="Calibri" panose="020F0502020204030204" pitchFamily="34" charset="0"/>
                <a:cs typeface="Calibri" panose="020F0502020204030204" pitchFamily="34" charset="0"/>
              </a:rPr>
              <a:t>membrane patch is left </a:t>
            </a:r>
            <a:r>
              <a:rPr lang="en-US" sz="2000" b="1" dirty="0" smtClean="0">
                <a:latin typeface="Calibri" panose="020F0502020204030204" pitchFamily="34" charset="0"/>
                <a:cs typeface="Calibri" panose="020F0502020204030204" pitchFamily="34" charset="0"/>
              </a:rPr>
              <a:t>intact</a:t>
            </a:r>
            <a:r>
              <a:rPr lang="en-US" sz="2000" dirty="0" smtClean="0">
                <a:latin typeface="Calibri" panose="020F0502020204030204" pitchFamily="34" charset="0"/>
                <a:cs typeface="Calibri" panose="020F0502020204030204" pitchFamily="34" charset="0"/>
              </a:rPr>
              <a:t>;</a:t>
            </a:r>
          </a:p>
          <a:p>
            <a:r>
              <a:rPr lang="en-US" sz="2000" dirty="0" smtClean="0">
                <a:latin typeface="Calibri" panose="020F0502020204030204" pitchFamily="34" charset="0"/>
                <a:cs typeface="Calibri" panose="020F0502020204030204" pitchFamily="34" charset="0"/>
              </a:rPr>
              <a:t>A </a:t>
            </a:r>
            <a:r>
              <a:rPr lang="en-US" sz="2000" dirty="0">
                <a:latin typeface="Calibri" panose="020F0502020204030204" pitchFamily="34" charset="0"/>
                <a:cs typeface="Calibri" panose="020F0502020204030204" pitchFamily="34" charset="0"/>
              </a:rPr>
              <a:t>modification of the cell-attached mode is the </a:t>
            </a:r>
            <a:r>
              <a:rPr lang="en-US" sz="2000" b="1" dirty="0">
                <a:latin typeface="Calibri" panose="020F0502020204030204" pitchFamily="34" charset="0"/>
                <a:cs typeface="Calibri" panose="020F0502020204030204" pitchFamily="34" charset="0"/>
              </a:rPr>
              <a:t>loose-patch</a:t>
            </a:r>
            <a:r>
              <a:rPr lang="en-US" sz="2000" dirty="0">
                <a:latin typeface="Calibri" panose="020F0502020204030204" pitchFamily="34" charset="0"/>
                <a:cs typeface="Calibri" panose="020F0502020204030204" pitchFamily="34" charset="0"/>
              </a:rPr>
              <a:t>. </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In </a:t>
            </a:r>
            <a:r>
              <a:rPr lang="en-US" sz="2000" dirty="0">
                <a:latin typeface="Calibri" panose="020F0502020204030204" pitchFamily="34" charset="0"/>
                <a:cs typeface="Calibri" panose="020F0502020204030204" pitchFamily="34" charset="0"/>
              </a:rPr>
              <a:t>this case, the pipette is not tightly sealed to the membrane, but is only loosely attached to </a:t>
            </a:r>
            <a:r>
              <a:rPr lang="en-US" sz="2000" dirty="0" smtClean="0">
                <a:latin typeface="Calibri" panose="020F0502020204030204" pitchFamily="34" charset="0"/>
                <a:cs typeface="Calibri" panose="020F0502020204030204" pitchFamily="34" charset="0"/>
              </a:rPr>
              <a:t>it</a:t>
            </a:r>
            <a:r>
              <a:rPr lang="en-US" sz="2000" dirty="0">
                <a:latin typeface="Calibri" panose="020F0502020204030204" pitchFamily="34" charset="0"/>
                <a:cs typeface="Calibri" panose="020F0502020204030204" pitchFamily="34" charset="0"/>
              </a:rPr>
              <a:t>;</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This </a:t>
            </a:r>
            <a:r>
              <a:rPr lang="en-US" sz="2000" dirty="0">
                <a:latin typeface="Calibri" panose="020F0502020204030204" pitchFamily="34" charset="0"/>
                <a:cs typeface="Calibri" panose="020F0502020204030204" pitchFamily="34" charset="0"/>
              </a:rPr>
              <a:t>mode is often used to record action potentials in neuronal </a:t>
            </a:r>
            <a:r>
              <a:rPr lang="en-US" sz="2000" dirty="0" smtClean="0">
                <a:latin typeface="Calibri" panose="020F0502020204030204" pitchFamily="34" charset="0"/>
                <a:cs typeface="Calibri" panose="020F0502020204030204" pitchFamily="34" charset="0"/>
              </a:rPr>
              <a:t>cells;</a:t>
            </a:r>
          </a:p>
          <a:p>
            <a:r>
              <a:rPr lang="en-US" sz="2000" dirty="0" smtClean="0">
                <a:latin typeface="Calibri" panose="020F0502020204030204" pitchFamily="34" charset="0"/>
                <a:cs typeface="Calibri" panose="020F0502020204030204" pitchFamily="34" charset="0"/>
              </a:rPr>
              <a:t>The </a:t>
            </a:r>
            <a:r>
              <a:rPr lang="en-US" sz="2000" dirty="0">
                <a:latin typeface="Calibri" panose="020F0502020204030204" pitchFamily="34" charset="0"/>
                <a:cs typeface="Calibri" panose="020F0502020204030204" pitchFamily="34" charset="0"/>
              </a:rPr>
              <a:t>most commonly used patch-clamp mode is the </a:t>
            </a:r>
            <a:r>
              <a:rPr lang="en-US" sz="2000" b="1" dirty="0">
                <a:latin typeface="Calibri" panose="020F0502020204030204" pitchFamily="34" charset="0"/>
                <a:cs typeface="Calibri" panose="020F0502020204030204" pitchFamily="34" charset="0"/>
              </a:rPr>
              <a:t>whole-cell </a:t>
            </a:r>
            <a:r>
              <a:rPr lang="en-US" sz="2000" b="1" dirty="0" smtClean="0">
                <a:latin typeface="Calibri" panose="020F0502020204030204" pitchFamily="34" charset="0"/>
                <a:cs typeface="Calibri" panose="020F0502020204030204" pitchFamily="34" charset="0"/>
              </a:rPr>
              <a:t>mode</a:t>
            </a:r>
            <a:r>
              <a:rPr lang="en-US" sz="2000" dirty="0" smtClean="0">
                <a:latin typeface="Calibri" panose="020F0502020204030204" pitchFamily="34" charset="0"/>
                <a:cs typeface="Calibri" panose="020F0502020204030204" pitchFamily="34" charset="0"/>
              </a:rPr>
              <a:t>. </a:t>
            </a:r>
          </a:p>
          <a:p>
            <a:r>
              <a:rPr lang="en-US" sz="2000" dirty="0" smtClean="0">
                <a:latin typeface="Calibri" panose="020F0502020204030204" pitchFamily="34" charset="0"/>
                <a:cs typeface="Calibri" panose="020F0502020204030204" pitchFamily="34" charset="0"/>
              </a:rPr>
              <a:t>To </a:t>
            </a:r>
            <a:r>
              <a:rPr lang="en-US" sz="2000" dirty="0">
                <a:latin typeface="Calibri" panose="020F0502020204030204" pitchFamily="34" charset="0"/>
                <a:cs typeface="Calibri" panose="020F0502020204030204" pitchFamily="34" charset="0"/>
              </a:rPr>
              <a:t>achieve this mode, the membrane patch is disrupted by briefly applying strong suction. </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The </a:t>
            </a:r>
            <a:r>
              <a:rPr lang="en-US" sz="2000" dirty="0">
                <a:latin typeface="Calibri" panose="020F0502020204030204" pitchFamily="34" charset="0"/>
                <a:cs typeface="Calibri" panose="020F0502020204030204" pitchFamily="34" charset="0"/>
              </a:rPr>
              <a:t>interior of the pipette becomes continuous with the cytoplasm. </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This </a:t>
            </a:r>
            <a:r>
              <a:rPr lang="en-US" sz="2000" dirty="0">
                <a:latin typeface="Calibri" panose="020F0502020204030204" pitchFamily="34" charset="0"/>
                <a:cs typeface="Calibri" panose="020F0502020204030204" pitchFamily="34" charset="0"/>
              </a:rPr>
              <a:t>method is used to </a:t>
            </a:r>
            <a:r>
              <a:rPr lang="en-US" sz="2000" b="1" dirty="0">
                <a:latin typeface="Calibri" panose="020F0502020204030204" pitchFamily="34" charset="0"/>
                <a:cs typeface="Calibri" panose="020F0502020204030204" pitchFamily="34" charset="0"/>
              </a:rPr>
              <a:t>record the electrical potentials</a:t>
            </a:r>
            <a:r>
              <a:rPr lang="en-US" sz="2000" dirty="0">
                <a:latin typeface="Calibri" panose="020F0502020204030204" pitchFamily="34" charset="0"/>
                <a:cs typeface="Calibri" panose="020F0502020204030204" pitchFamily="34" charset="0"/>
              </a:rPr>
              <a:t> and currents </a:t>
            </a:r>
            <a:r>
              <a:rPr lang="en-US" sz="2000" b="1" dirty="0">
                <a:latin typeface="Calibri" panose="020F0502020204030204" pitchFamily="34" charset="0"/>
                <a:cs typeface="Calibri" panose="020F0502020204030204" pitchFamily="34" charset="0"/>
              </a:rPr>
              <a:t>from the entire cell</a:t>
            </a:r>
            <a:r>
              <a:rPr lang="en-US" sz="2000" dirty="0">
                <a:latin typeface="Calibri" panose="020F0502020204030204" pitchFamily="34" charset="0"/>
                <a:cs typeface="Calibri" panose="020F0502020204030204" pitchFamily="34" charset="0"/>
              </a:rPr>
              <a:t>. </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rPr>
              <a:t>It </a:t>
            </a:r>
            <a:r>
              <a:rPr lang="en-US" sz="2000" dirty="0">
                <a:latin typeface="Calibri" panose="020F0502020204030204" pitchFamily="34" charset="0"/>
                <a:cs typeface="Calibri" panose="020F0502020204030204" pitchFamily="34" charset="0"/>
              </a:rPr>
              <a:t>is also possible to record currents only from a small patch instead of the whole </a:t>
            </a:r>
            <a:r>
              <a:rPr lang="en-US" sz="2000" dirty="0" smtClean="0">
                <a:latin typeface="Calibri" panose="020F0502020204030204" pitchFamily="34" charset="0"/>
                <a:cs typeface="Calibri" panose="020F0502020204030204" pitchFamily="34" charset="0"/>
              </a:rPr>
              <a:t>cell</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(raises </a:t>
            </a:r>
            <a:r>
              <a:rPr lang="en-US" sz="2000" dirty="0">
                <a:latin typeface="Calibri" panose="020F0502020204030204" pitchFamily="34" charset="0"/>
                <a:cs typeface="Calibri" panose="020F0502020204030204" pitchFamily="34" charset="0"/>
              </a:rPr>
              <a:t>the chances of recording single </a:t>
            </a:r>
            <a:r>
              <a:rPr lang="en-US" sz="2000" dirty="0" smtClean="0">
                <a:latin typeface="Calibri" panose="020F0502020204030204" pitchFamily="34" charset="0"/>
                <a:cs typeface="Calibri" panose="020F0502020204030204" pitchFamily="34" charset="0"/>
              </a:rPr>
              <a:t>channels).</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36455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 3: The four recording methods for patch-clamp: 1) Cell-attached: When the pipette is in closest proximity to the cell membrane, mild suction is applied to gain a tight seal between the pipette and the membrane. 2) Whole-cell: By applying another brief but strong suction, the cell membrane is ruptured and the pipette gains access to the cytoplasm. 3) Inside-out: In the cell-attached mode, the pipette is retracted and the patch is separated from the rest of the membrane and exposed to air. The cytosolic surface of the membrane is exposed. 4) Outside-out: In the whole-cell mode, the pipette is retracted resulting in two small pieces of membrane that reconnect and form a small vesicular structure with the cytosolic side facing the pipette solution. Source: Patch me if you can – What is the patch-Clamp Technique?, puzzledponderer.wordpress.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80" y="927888"/>
            <a:ext cx="7560840" cy="5509963"/>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457200" y="274638"/>
            <a:ext cx="8229600" cy="490066"/>
          </a:xfrm>
        </p:spPr>
        <p:txBody>
          <a:bodyPr/>
          <a:lstStyle/>
          <a:p>
            <a:r>
              <a:rPr lang="en-US" sz="3600" dirty="0">
                <a:latin typeface="Calibri" panose="020F0502020204030204" pitchFamily="34" charset="0"/>
                <a:cs typeface="Calibri" panose="020F0502020204030204" pitchFamily="34" charset="0"/>
              </a:rPr>
              <a:t>Patch-clamp configurations</a:t>
            </a:r>
          </a:p>
        </p:txBody>
      </p:sp>
    </p:spTree>
    <p:extLst>
      <p:ext uri="{BB962C8B-B14F-4D97-AF65-F5344CB8AC3E}">
        <p14:creationId xmlns:p14="http://schemas.microsoft.com/office/powerpoint/2010/main" val="1678194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600" dirty="0">
                <a:latin typeface="Calibri" panose="020F0502020204030204" pitchFamily="34" charset="0"/>
                <a:cs typeface="Calibri" panose="020F0502020204030204" pitchFamily="34" charset="0"/>
              </a:rPr>
              <a:t>Applications of patch clamping</a:t>
            </a:r>
          </a:p>
        </p:txBody>
      </p:sp>
      <p:sp>
        <p:nvSpPr>
          <p:cNvPr id="3" name="Content Placeholder 2"/>
          <p:cNvSpPr>
            <a:spLocks noGrp="1"/>
          </p:cNvSpPr>
          <p:nvPr>
            <p:ph idx="1"/>
          </p:nvPr>
        </p:nvSpPr>
        <p:spPr>
          <a:xfrm>
            <a:off x="457200" y="1052736"/>
            <a:ext cx="8229600" cy="5544616"/>
          </a:xfrm>
        </p:spPr>
        <p:txBody>
          <a:bodyPr/>
          <a:lstStyle/>
          <a:p>
            <a:r>
              <a:rPr lang="en-US" sz="2000" dirty="0">
                <a:latin typeface="Calibri" panose="020F0502020204030204" pitchFamily="34" charset="0"/>
                <a:cs typeface="Calibri" panose="020F0502020204030204" pitchFamily="34" charset="0"/>
              </a:rPr>
              <a:t>Patch-clamp experiments are used to gather data which can answer a large variety of physiological questions, not only in the field of neuroscience</a:t>
            </a:r>
            <a:r>
              <a:rPr lang="en-US" sz="2000" dirty="0" smtClean="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Patch-clamp</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recordings have also become more important for the investigation of ion channels in non-excitable cells</a:t>
            </a:r>
            <a:r>
              <a:rPr lang="en-US" sz="2000" dirty="0" smtClean="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It is also a very important method for medical research, because many diseases are related to a malfunction of specific ion channels. </a:t>
            </a:r>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In pharmacological research, automated patch clamping is used to screen potent substances for ion-channel modifications</a:t>
            </a:r>
            <a:r>
              <a:rPr lang="en-US" sz="2000" dirty="0" smtClean="0">
                <a:latin typeface="Calibri" panose="020F0502020204030204" pitchFamily="34" charset="0"/>
                <a:cs typeface="Calibri" panose="020F0502020204030204" pitchFamily="34" charset="0"/>
              </a:rPr>
              <a:t>.</a:t>
            </a:r>
          </a:p>
          <a:p>
            <a:r>
              <a:rPr lang="en-US" sz="2000" dirty="0">
                <a:latin typeface="Calibri" panose="020F0502020204030204" pitchFamily="34" charset="0"/>
                <a:cs typeface="Calibri" panose="020F0502020204030204" pitchFamily="34" charset="0"/>
              </a:rPr>
              <a:t>Patch-clamp recordings can also be combined with live-cell imaging approaches, such as calcium-ion (Ca</a:t>
            </a:r>
            <a:r>
              <a:rPr lang="en-US" sz="2000" baseline="30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 imaging</a:t>
            </a:r>
            <a:r>
              <a:rPr lang="en-US" sz="2000" dirty="0" smtClean="0">
                <a:latin typeface="Calibri" panose="020F0502020204030204" pitchFamily="34" charset="0"/>
                <a:cs typeface="Calibri" panose="020F0502020204030204" pitchFamily="34" charset="0"/>
              </a:rPr>
              <a:t>.</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hlinkClick r:id="rId2"/>
              </a:rPr>
              <a:t>Preparation of acute brain </a:t>
            </a:r>
            <a:r>
              <a:rPr lang="en-US" sz="2000" dirty="0" smtClean="0">
                <a:latin typeface="Calibri" panose="020F0502020204030204" pitchFamily="34" charset="0"/>
                <a:cs typeface="Calibri" panose="020F0502020204030204" pitchFamily="34" charset="0"/>
                <a:hlinkClick r:id="rId2"/>
              </a:rPr>
              <a:t>slices</a:t>
            </a:r>
            <a:endParaRPr lang="en-US" sz="2000" dirty="0" smtClean="0">
              <a:latin typeface="Calibri" panose="020F0502020204030204" pitchFamily="34" charset="0"/>
              <a:cs typeface="Calibri" panose="020F0502020204030204" pitchFamily="34" charset="0"/>
            </a:endParaRPr>
          </a:p>
          <a:p>
            <a:r>
              <a:rPr lang="en-US" sz="2000" dirty="0" smtClean="0">
                <a:latin typeface="Calibri" panose="020F0502020204030204" pitchFamily="34" charset="0"/>
                <a:cs typeface="Calibri" panose="020F0502020204030204" pitchFamily="34" charset="0"/>
                <a:hlinkClick r:id="rId3"/>
              </a:rPr>
              <a:t>Electrophysiology </a:t>
            </a:r>
            <a:r>
              <a:rPr lang="en-US" sz="2000" dirty="0">
                <a:latin typeface="Calibri" panose="020F0502020204030204" pitchFamily="34" charset="0"/>
                <a:cs typeface="Calibri" panose="020F0502020204030204" pitchFamily="34" charset="0"/>
                <a:hlinkClick r:id="rId3"/>
              </a:rPr>
              <a:t>on acute brain </a:t>
            </a:r>
            <a:r>
              <a:rPr lang="en-US" sz="2000" dirty="0" smtClean="0">
                <a:latin typeface="Calibri" panose="020F0502020204030204" pitchFamily="34" charset="0"/>
                <a:cs typeface="Calibri" panose="020F0502020204030204" pitchFamily="34" charset="0"/>
                <a:hlinkClick r:id="rId3"/>
              </a:rPr>
              <a:t>slices</a:t>
            </a:r>
            <a:endParaRPr lang="en-US" sz="2000" dirty="0" smtClean="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hlinkClick r:id="rId4"/>
              </a:rPr>
              <a:t>Electrophysiology on cultured cells</a:t>
            </a: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0891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6021288"/>
            <a:ext cx="8784976" cy="692696"/>
          </a:xfrm>
        </p:spPr>
        <p:txBody>
          <a:bodyPr/>
          <a:lstStyle/>
          <a:p>
            <a:pPr algn="ctr">
              <a:buNone/>
            </a:pPr>
            <a:r>
              <a:rPr lang="en-US" sz="2000" dirty="0">
                <a:latin typeface="Calibri" pitchFamily="34" charset="0"/>
                <a:cs typeface="Calibri" pitchFamily="34" charset="0"/>
              </a:rPr>
              <a:t>Action potential of cod (</a:t>
            </a:r>
            <a:r>
              <a:rPr lang="en-US" sz="2000" i="1" dirty="0" err="1">
                <a:latin typeface="Calibri" pitchFamily="34" charset="0"/>
                <a:cs typeface="Calibri" pitchFamily="34" charset="0"/>
              </a:rPr>
              <a:t>Eleginus</a:t>
            </a:r>
            <a:r>
              <a:rPr lang="en-US" sz="2000" i="1" dirty="0">
                <a:latin typeface="Calibri" pitchFamily="34" charset="0"/>
                <a:cs typeface="Calibri" pitchFamily="34" charset="0"/>
              </a:rPr>
              <a:t> </a:t>
            </a:r>
            <a:r>
              <a:rPr lang="en-US" sz="2000" i="1" dirty="0" err="1">
                <a:latin typeface="Calibri" pitchFamily="34" charset="0"/>
                <a:cs typeface="Calibri" pitchFamily="34" charset="0"/>
              </a:rPr>
              <a:t>nawaga</a:t>
            </a:r>
            <a:r>
              <a:rPr lang="en-US" sz="2000" dirty="0">
                <a:latin typeface="Calibri" pitchFamily="34" charset="0"/>
                <a:cs typeface="Calibri" pitchFamily="34" charset="0"/>
              </a:rPr>
              <a:t>) cardiomyocytes </a:t>
            </a:r>
            <a:r>
              <a:rPr lang="en-US" sz="2000" dirty="0" smtClean="0">
                <a:latin typeface="Calibri" pitchFamily="34" charset="0"/>
                <a:cs typeface="Calibri" pitchFamily="34" charset="0"/>
              </a:rPr>
              <a:t>–</a:t>
            </a:r>
          </a:p>
          <a:p>
            <a:pPr algn="ctr">
              <a:buNone/>
            </a:pPr>
            <a:r>
              <a:rPr lang="en-US" sz="2000" dirty="0">
                <a:latin typeface="Calibri" pitchFamily="34" charset="0"/>
                <a:cs typeface="Calibri" pitchFamily="34" charset="0"/>
              </a:rPr>
              <a:t>White Sea Biological Station, Russia</a:t>
            </a:r>
            <a:endParaRPr lang="sr-Cyrl-RS" sz="2000" dirty="0" smtClean="0">
              <a:latin typeface="Calibri" pitchFamily="34" charset="0"/>
              <a:cs typeface="Calibri" pitchFamily="34" charset="0"/>
            </a:endParaRPr>
          </a:p>
        </p:txBody>
      </p:sp>
      <p:pic>
        <p:nvPicPr>
          <p:cNvPr id="16387" name="Picture 3"/>
          <p:cNvPicPr>
            <a:picLocks noChangeAspect="1" noChangeArrowheads="1"/>
          </p:cNvPicPr>
          <p:nvPr/>
        </p:nvPicPr>
        <p:blipFill>
          <a:blip r:embed="rId2" cstate="print"/>
          <a:srcRect/>
          <a:stretch>
            <a:fillRect/>
          </a:stretch>
        </p:blipFill>
        <p:spPr bwMode="auto">
          <a:xfrm>
            <a:off x="299182" y="260648"/>
            <a:ext cx="8545637" cy="5671576"/>
          </a:xfrm>
          <a:prstGeom prst="rect">
            <a:avLst/>
          </a:prstGeom>
          <a:noFill/>
          <a:ln w="9525">
            <a:noFill/>
            <a:miter lim="800000"/>
            <a:headEnd/>
            <a:tailEnd/>
          </a:ln>
          <a:effectLst/>
        </p:spPr>
      </p:pic>
      <p:pic>
        <p:nvPicPr>
          <p:cNvPr id="16388" name="Picture 4"/>
          <p:cNvPicPr>
            <a:picLocks noChangeAspect="1" noChangeArrowheads="1"/>
          </p:cNvPicPr>
          <p:nvPr/>
        </p:nvPicPr>
        <p:blipFill>
          <a:blip r:embed="rId3" cstate="print"/>
          <a:srcRect/>
          <a:stretch>
            <a:fillRect/>
          </a:stretch>
        </p:blipFill>
        <p:spPr bwMode="auto">
          <a:xfrm>
            <a:off x="6084168" y="260648"/>
            <a:ext cx="2736081" cy="2671862"/>
          </a:xfrm>
          <a:prstGeom prst="rect">
            <a:avLst/>
          </a:prstGeom>
          <a:noFill/>
          <a:ln w="9525">
            <a:noFill/>
            <a:miter lim="800000"/>
            <a:headEnd/>
            <a:tailEnd/>
          </a:ln>
          <a:effectLst/>
        </p:spPr>
      </p:pic>
    </p:spTree>
    <p:extLst>
      <p:ext uri="{BB962C8B-B14F-4D97-AF65-F5344CB8AC3E}">
        <p14:creationId xmlns:p14="http://schemas.microsoft.com/office/powerpoint/2010/main" val="41611935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10003</TotalTime>
  <Words>614</Words>
  <Application>Microsoft Office PowerPoint</Application>
  <PresentationFormat>On-screen Show (4:3)</PresentationFormat>
  <Paragraphs>45</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Theme1</vt:lpstr>
      <vt:lpstr>The examination of membrane potentials</vt:lpstr>
      <vt:lpstr>Historical background</vt:lpstr>
      <vt:lpstr>The patch-clamp technique</vt:lpstr>
      <vt:lpstr>The patch-clamp technique</vt:lpstr>
      <vt:lpstr>Patch-clamp configurations</vt:lpstr>
      <vt:lpstr>Patch-clamp configurations</vt:lpstr>
      <vt:lpstr>Applications of patch clamping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Транспорт јона и молекула кроз ћелијску мембрану.  Мембрански и акциони потенцијали.</dc:title>
  <dc:creator>Editor</dc:creator>
  <cp:lastModifiedBy>Editor</cp:lastModifiedBy>
  <cp:revision>191</cp:revision>
  <dcterms:created xsi:type="dcterms:W3CDTF">2018-09-04T11:58:08Z</dcterms:created>
  <dcterms:modified xsi:type="dcterms:W3CDTF">2023-10-31T10:25:47Z</dcterms:modified>
</cp:coreProperties>
</file>